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6"/>
  </p:notesMasterIdLst>
  <p:sldIdLst>
    <p:sldId id="256" r:id="rId2"/>
    <p:sldId id="374" r:id="rId3"/>
    <p:sldId id="407" r:id="rId4"/>
    <p:sldId id="409" r:id="rId5"/>
    <p:sldId id="376" r:id="rId6"/>
    <p:sldId id="378" r:id="rId7"/>
    <p:sldId id="379" r:id="rId8"/>
    <p:sldId id="380" r:id="rId9"/>
    <p:sldId id="381" r:id="rId10"/>
    <p:sldId id="382" r:id="rId11"/>
    <p:sldId id="383" r:id="rId12"/>
    <p:sldId id="384" r:id="rId13"/>
    <p:sldId id="386" r:id="rId14"/>
    <p:sldId id="387" r:id="rId15"/>
    <p:sldId id="388" r:id="rId16"/>
    <p:sldId id="389" r:id="rId17"/>
    <p:sldId id="390" r:id="rId18"/>
    <p:sldId id="391" r:id="rId19"/>
    <p:sldId id="392" r:id="rId20"/>
    <p:sldId id="393" r:id="rId21"/>
    <p:sldId id="394" r:id="rId22"/>
    <p:sldId id="395" r:id="rId23"/>
    <p:sldId id="396" r:id="rId24"/>
    <p:sldId id="397" r:id="rId25"/>
    <p:sldId id="398" r:id="rId26"/>
    <p:sldId id="399" r:id="rId27"/>
    <p:sldId id="400" r:id="rId28"/>
    <p:sldId id="401" r:id="rId29"/>
    <p:sldId id="402" r:id="rId30"/>
    <p:sldId id="403" r:id="rId31"/>
    <p:sldId id="404" r:id="rId32"/>
    <p:sldId id="405" r:id="rId33"/>
    <p:sldId id="406" r:id="rId34"/>
    <p:sldId id="373" r:id="rId3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81" d="100"/>
          <a:sy n="81" d="100"/>
        </p:scale>
        <p:origin x="-456" y="-84"/>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3/11/2015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30715480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E726469-2D3F-4909-895D-195B31663532}" type="slidenum">
              <a:rPr lang="en-CA" smtClean="0"/>
              <a:pPr>
                <a:defRPr/>
              </a:pPr>
              <a:t>11</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155B9E1-A9DD-4742-A253-E62FC41CE82F}" type="slidenum">
              <a:rPr lang="en-CA" smtClean="0"/>
              <a:pPr>
                <a:defRPr/>
              </a:pPr>
              <a:t>12</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886D18C-5A9A-415B-94C5-37B353CD7162}" type="slidenum">
              <a:rPr lang="en-CA" smtClean="0"/>
              <a:pPr>
                <a:defRPr/>
              </a:pPr>
              <a:t>13</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8D59A25-FA5E-4E28-A7E9-F48C522A8D5A}" type="slidenum">
              <a:rPr lang="en-CA" smtClean="0"/>
              <a:pPr>
                <a:defRPr/>
              </a:pPr>
              <a:t>14</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E36D280-92C7-42CF-B652-0BD2973BBABC}" type="slidenum">
              <a:rPr lang="en-CA" smtClean="0"/>
              <a:pPr>
                <a:defRPr/>
              </a:pPr>
              <a:t>15</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0DD613D-43E3-4F29-9E03-BE86BBCFFBF4}" type="slidenum">
              <a:rPr lang="en-CA" smtClean="0"/>
              <a:pPr>
                <a:defRPr/>
              </a:pPr>
              <a:t>16</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387EE8C-C96C-44B0-A293-43B279DEC120}" type="slidenum">
              <a:rPr lang="en-CA" smtClean="0"/>
              <a:pPr>
                <a:defRPr/>
              </a:pPr>
              <a:t>17</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8F7AB79-700E-430E-8B13-9457541874E5}" type="slidenum">
              <a:rPr lang="en-CA" smtClean="0"/>
              <a:pPr>
                <a:defRPr/>
              </a:pPr>
              <a:t>18</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F2E45E4-6AAD-4420-A379-A7268A8A989D}" type="slidenum">
              <a:rPr lang="en-CA" smtClean="0"/>
              <a:pPr>
                <a:defRPr/>
              </a:pPr>
              <a:t>19</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831CD50-9813-4BD6-9ACA-85FF6E036C21}" type="slidenum">
              <a:rPr lang="en-CA" smtClean="0"/>
              <a:pPr>
                <a:defRPr/>
              </a:pPr>
              <a:t>20</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B08067B-A43F-49E3-A95A-1F12ACAA897A}" type="slidenum">
              <a:rPr lang="en-CA" smtClean="0"/>
              <a:pPr>
                <a:defRPr/>
              </a:pPr>
              <a:t>2</a:t>
            </a:fld>
            <a:endParaRPr lang="en-C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DD49952-8574-49A1-A3DC-E3082DE615CA}" type="slidenum">
              <a:rPr lang="en-CA" smtClean="0"/>
              <a:pPr>
                <a:defRPr/>
              </a:pPr>
              <a:t>21</a:t>
            </a:fld>
            <a:endParaRPr lang="en-CA"/>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D2B05CA-D9D2-4ABD-BA94-46BC5659EC25}" type="slidenum">
              <a:rPr lang="en-CA" smtClean="0"/>
              <a:pPr>
                <a:defRPr/>
              </a:pPr>
              <a:t>22</a:t>
            </a:fld>
            <a:endParaRPr lang="en-CA"/>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236F482-6345-4EF6-B590-EC3269952AD2}" type="slidenum">
              <a:rPr lang="en-CA" smtClean="0"/>
              <a:pPr>
                <a:defRPr/>
              </a:pPr>
              <a:t>23</a:t>
            </a:fld>
            <a:endParaRPr lang="en-CA"/>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A42F60F-11E0-4262-86D7-F5A4F8790A12}" type="slidenum">
              <a:rPr lang="en-CA" smtClean="0"/>
              <a:pPr>
                <a:defRPr/>
              </a:pPr>
              <a:t>24</a:t>
            </a:fld>
            <a:endParaRPr lang="en-CA"/>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662BDCC-E1BE-4706-8E0A-FA38716878E5}" type="slidenum">
              <a:rPr lang="en-CA" smtClean="0"/>
              <a:pPr>
                <a:defRPr/>
              </a:pPr>
              <a:t>25</a:t>
            </a:fld>
            <a:endParaRPr lang="en-CA"/>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4C61468-CBC4-46BC-B476-206526923025}" type="slidenum">
              <a:rPr lang="en-CA" smtClean="0"/>
              <a:pPr>
                <a:defRPr/>
              </a:pPr>
              <a:t>26</a:t>
            </a:fld>
            <a:endParaRPr lang="en-CA"/>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59DC703-4486-4F6E-AEB9-B8964FF9E50F}" type="slidenum">
              <a:rPr lang="en-CA" smtClean="0"/>
              <a:pPr>
                <a:defRPr/>
              </a:pPr>
              <a:t>27</a:t>
            </a:fld>
            <a:endParaRPr lang="en-CA"/>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CF3A17E-818A-4832-86C1-878C9C117FDE}" type="slidenum">
              <a:rPr lang="en-CA" smtClean="0"/>
              <a:pPr>
                <a:defRPr/>
              </a:pPr>
              <a:t>28</a:t>
            </a:fld>
            <a:endParaRPr lang="en-CA"/>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911E5BD-45B5-4F52-8A38-45EDD8A6D2C7}" type="slidenum">
              <a:rPr lang="en-CA" smtClean="0"/>
              <a:pPr>
                <a:defRPr/>
              </a:pPr>
              <a:t>29</a:t>
            </a:fld>
            <a:endParaRPr lang="en-CA"/>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B897B20-6798-42F9-8151-431C684651D0}" type="slidenum">
              <a:rPr lang="en-CA" smtClean="0"/>
              <a:pPr>
                <a:defRPr/>
              </a:pPr>
              <a:t>30</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3E81BCB-D613-482F-AB08-D91D20AAF23E}" type="slidenum">
              <a:rPr lang="en-CA" smtClean="0"/>
              <a:pPr>
                <a:defRPr/>
              </a:pPr>
              <a:t>4</a:t>
            </a:fld>
            <a:endParaRPr lang="en-CA"/>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7BFB822-3040-48FC-AB30-CF89DC19E4FD}" type="slidenum">
              <a:rPr lang="en-CA" smtClean="0"/>
              <a:pPr>
                <a:defRPr/>
              </a:pPr>
              <a:t>31</a:t>
            </a:fld>
            <a:endParaRPr lang="en-CA"/>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A04EE1F-FD84-4D13-8F6E-03DCE8E2BA76}" type="slidenum">
              <a:rPr lang="en-CA" smtClean="0"/>
              <a:pPr>
                <a:defRPr/>
              </a:pPr>
              <a:t>32</a:t>
            </a:fld>
            <a:endParaRPr lang="en-CA"/>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0B5F297-0A4C-4B2D-81F1-913548039AC7}" type="slidenum">
              <a:rPr lang="en-CA" smtClean="0"/>
              <a:pPr>
                <a:defRPr/>
              </a:pPr>
              <a:t>33</a:t>
            </a:fld>
            <a:endParaRPr lang="en-CA"/>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34</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C3E37D5-A242-40F5-87DC-896B19B83337}" type="slidenum">
              <a:rPr lang="en-CA" smtClean="0"/>
              <a:pPr>
                <a:defRPr/>
              </a:pPr>
              <a:t>5</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D2AEC20-3A0B-4915-861D-FC950A0EEC62}" type="slidenum">
              <a:rPr lang="en-CA" smtClean="0"/>
              <a:pPr>
                <a:defRPr/>
              </a:pPr>
              <a:t>6</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DAEA555-AE42-45AF-9520-3C68BF476221}" type="slidenum">
              <a:rPr lang="en-CA" smtClean="0"/>
              <a:pPr>
                <a:defRPr/>
              </a:pPr>
              <a:t>7</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DF07D03-EAC3-4D00-BF0D-78E5395809EE}" type="slidenum">
              <a:rPr lang="en-CA" smtClean="0"/>
              <a:pPr>
                <a:defRPr/>
              </a:pPr>
              <a:t>8</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3A0AC6E-C2E9-40FB-93E0-41C08BE8DFAE}" type="slidenum">
              <a:rPr lang="en-CA" smtClean="0"/>
              <a:pPr>
                <a:defRPr/>
              </a:pPr>
              <a:t>9</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C81040D-3E1E-46B4-A3EA-C0AF5AF8B8D1}" type="slidenum">
              <a:rPr lang="en-CA" smtClean="0"/>
              <a:pPr>
                <a:defRPr/>
              </a:pPr>
              <a:t>10</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Mapping down to </a:t>
            </a:r>
            <a:r>
              <a:rPr kumimoji="0" lang="en-CA" sz="1600" b="0" i="0" u="none" strike="noStrike" kern="1200" cap="none" spc="0" normalizeH="0" baseline="0" noProof="0" dirty="0" smtClean="0">
                <a:ln>
                  <a:noFill/>
                </a:ln>
                <a:solidFill>
                  <a:schemeClr val="tx1">
                    <a:lumMod val="50000"/>
                    <a:lumOff val="50000"/>
                  </a:schemeClr>
                </a:solidFill>
                <a:effectLst/>
                <a:uLnTx/>
                <a:uFillTx/>
                <a:latin typeface="Times New Roman" panose="02020603050405020304" pitchFamily="18" charset="0"/>
                <a:ea typeface="+mn-ea"/>
                <a:cs typeface="Times New Roman" panose="02020603050405020304" pitchFamily="18" charset="0"/>
              </a:rPr>
              <a:t>0, …, </a:t>
            </a:r>
            <a:r>
              <a:rPr kumimoji="0" lang="en-CA" sz="1600" b="0" i="1" u="none" strike="noStrike" kern="1200" cap="none" spc="0" normalizeH="0" baseline="0" noProof="0" dirty="0" smtClean="0">
                <a:ln>
                  <a:noFill/>
                </a:ln>
                <a:solidFill>
                  <a:schemeClr val="tx1">
                    <a:lumMod val="50000"/>
                    <a:lumOff val="50000"/>
                  </a:schemeClr>
                </a:solidFill>
                <a:effectLst/>
                <a:uLnTx/>
                <a:uFillTx/>
                <a:latin typeface="Times New Roman" panose="02020603050405020304" pitchFamily="18" charset="0"/>
                <a:ea typeface="+mn-ea"/>
                <a:cs typeface="Times New Roman" panose="02020603050405020304" pitchFamily="18" charset="0"/>
              </a:rPr>
              <a:t>M</a:t>
            </a:r>
            <a:r>
              <a:rPr kumimoji="0" lang="en-CA" sz="1600" b="0" i="0" u="none" strike="noStrike" kern="1200" cap="none" spc="0" normalizeH="0" baseline="0" noProof="0" dirty="0" smtClean="0">
                <a:ln>
                  <a:noFill/>
                </a:ln>
                <a:solidFill>
                  <a:schemeClr val="tx1">
                    <a:lumMod val="50000"/>
                    <a:lumOff val="50000"/>
                  </a:schemeClr>
                </a:solidFill>
                <a:effectLst/>
                <a:uLnTx/>
                <a:uFillTx/>
                <a:latin typeface="Times New Roman" panose="02020603050405020304" pitchFamily="18" charset="0"/>
                <a:ea typeface="+mn-ea"/>
                <a:cs typeface="Times New Roman" panose="02020603050405020304" pitchFamily="18" charset="0"/>
              </a:rPr>
              <a:t> – 1</a:t>
            </a: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 </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ft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CA" sz="4400" dirty="0">
                <a:solidFill>
                  <a:schemeClr val="bg1"/>
                </a:solidFill>
                <a:latin typeface="Arial" pitchFamily="34" charset="0"/>
                <a:cs typeface="Arial" pitchFamily="34" charset="0"/>
              </a:rPr>
              <a:t>Mapping </a:t>
            </a:r>
            <a:r>
              <a:rPr lang="en-CA" sz="4400" dirty="0" smtClean="0">
                <a:solidFill>
                  <a:schemeClr val="bg1"/>
                </a:solidFill>
                <a:latin typeface="Arial" pitchFamily="34" charset="0"/>
                <a:cs typeface="Arial" pitchFamily="34" charset="0"/>
              </a:rPr>
              <a:t>down </a:t>
            </a:r>
            <a:r>
              <a:rPr lang="en-CA" sz="4400" dirty="0">
                <a:solidFill>
                  <a:schemeClr val="bg1"/>
                </a:solidFill>
                <a:latin typeface="Arial" pitchFamily="34" charset="0"/>
                <a:cs typeface="Arial" pitchFamily="34" charset="0"/>
              </a:rPr>
              <a:t>to </a:t>
            </a:r>
            <a:r>
              <a:rPr lang="en-CA" sz="4400" dirty="0">
                <a:solidFill>
                  <a:schemeClr val="bg1"/>
                </a:solidFill>
                <a:latin typeface="Times New Roman" panose="02020603050405020304" pitchFamily="18" charset="0"/>
                <a:cs typeface="Times New Roman" panose="02020603050405020304" pitchFamily="18" charset="0"/>
              </a:rPr>
              <a:t>0, ..., </a:t>
            </a:r>
            <a:r>
              <a:rPr lang="en-CA" sz="4400" i="1" dirty="0">
                <a:solidFill>
                  <a:schemeClr val="bg1"/>
                </a:solidFill>
                <a:latin typeface="Times New Roman" panose="02020603050405020304" pitchFamily="18" charset="0"/>
                <a:cs typeface="Times New Roman" panose="02020603050405020304" pitchFamily="18" charset="0"/>
              </a:rPr>
              <a:t>M</a:t>
            </a:r>
            <a:r>
              <a:rPr lang="en-CA" sz="4400" dirty="0">
                <a:solidFill>
                  <a:schemeClr val="bg1"/>
                </a:solidFill>
                <a:latin typeface="Times New Roman" panose="02020603050405020304" pitchFamily="18" charset="0"/>
                <a:cs typeface="Times New Roman" panose="02020603050405020304" pitchFamily="18" charset="0"/>
              </a:rPr>
              <a:t> – 1</a:t>
            </a:r>
            <a:endParaRPr lang="en-US" sz="4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a:latin typeface="Arial" charset="0"/>
                <a:cs typeface="Arial" charset="0"/>
              </a:rPr>
              <a:t>The bitwise operators:  </a:t>
            </a:r>
            <a:r>
              <a:rPr lang="en-US" altLang="en-US" dirty="0">
                <a:latin typeface="Consolas" pitchFamily="49" charset="0"/>
                <a:cs typeface="Arial" charset="0"/>
              </a:rPr>
              <a:t>&amp; &lt;&lt; &gt;&gt;</a:t>
            </a:r>
            <a:endParaRPr lang="en-US" altLang="en-US" dirty="0" smtClean="0">
              <a:latin typeface="Consolas" pitchFamily="49" charset="0"/>
              <a:cs typeface="Arial" charset="0"/>
            </a:endParaRPr>
          </a:p>
        </p:txBody>
      </p:sp>
      <p:sp>
        <p:nvSpPr>
          <p:cNvPr id="1331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same works in base 2:</a:t>
            </a:r>
          </a:p>
          <a:p>
            <a:pPr algn="ctr">
              <a:buFontTx/>
              <a:buNone/>
            </a:pPr>
            <a:r>
              <a:rPr lang="en-US" altLang="en-US" smtClean="0">
                <a:latin typeface="Arial" charset="0"/>
                <a:cs typeface="Arial" charset="0"/>
              </a:rPr>
              <a:t>	</a:t>
            </a:r>
            <a:r>
              <a:rPr lang="en-US" altLang="en-US" smtClean="0">
                <a:latin typeface="Consolas" pitchFamily="49" charset="0"/>
                <a:cs typeface="Arial" charset="0"/>
              </a:rPr>
              <a:t>100011100101</a:t>
            </a:r>
            <a:r>
              <a:rPr lang="en-US" altLang="en-US" baseline="-25000" smtClean="0">
                <a:latin typeface="Consolas" pitchFamily="49" charset="0"/>
                <a:cs typeface="Arial" charset="0"/>
              </a:rPr>
              <a:t>2</a:t>
            </a:r>
            <a:r>
              <a:rPr lang="en-US" altLang="en-US" smtClean="0">
                <a:latin typeface="Consolas" pitchFamily="49" charset="0"/>
                <a:cs typeface="Arial" charset="0"/>
              </a:rPr>
              <a:t> * 10000</a:t>
            </a:r>
            <a:r>
              <a:rPr lang="en-US" altLang="en-US" baseline="-25000" smtClean="0">
                <a:latin typeface="Consolas" pitchFamily="49" charset="0"/>
                <a:cs typeface="Arial" charset="0"/>
              </a:rPr>
              <a:t>2</a:t>
            </a:r>
            <a:endParaRPr lang="en-US" altLang="en-US" smtClean="0">
              <a:latin typeface="Consolas" pitchFamily="49"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modulo is a power of 2:  </a:t>
            </a:r>
            <a:r>
              <a:rPr lang="en-US" altLang="en-US" smtClean="0">
                <a:latin typeface="Times New Roman" pitchFamily="18" charset="0"/>
                <a:cs typeface="Arial" charset="0"/>
              </a:rPr>
              <a:t>10000</a:t>
            </a:r>
            <a:r>
              <a:rPr lang="en-US" altLang="en-US" baseline="-25000" smtClean="0">
                <a:latin typeface="Times New Roman" pitchFamily="18" charset="0"/>
                <a:cs typeface="Arial" charset="0"/>
              </a:rPr>
              <a:t>2</a:t>
            </a:r>
            <a:r>
              <a:rPr lang="en-US" altLang="en-US" smtClean="0">
                <a:latin typeface="Times New Roman" pitchFamily="18" charset="0"/>
                <a:cs typeface="Arial" charset="0"/>
              </a:rPr>
              <a:t> = 2</a:t>
            </a:r>
            <a:r>
              <a:rPr lang="en-US" altLang="en-US" baseline="30000" smtClean="0">
                <a:solidFill>
                  <a:srgbClr val="FF0000"/>
                </a:solidFill>
                <a:latin typeface="Times New Roman" pitchFamily="18" charset="0"/>
                <a:cs typeface="Arial" charset="0"/>
              </a:rPr>
              <a:t>4</a:t>
            </a:r>
            <a:endParaRPr lang="en-US" altLang="en-US" smtClean="0">
              <a:solidFill>
                <a:srgbClr val="FF0000"/>
              </a:solidFill>
              <a:latin typeface="Times New Roman" pitchFamily="18" charset="0"/>
              <a:cs typeface="Arial" charset="0"/>
            </a:endParaRPr>
          </a:p>
          <a:p>
            <a:pPr lvl="1"/>
            <a:r>
              <a:rPr lang="en-US" altLang="en-US" smtClean="0">
                <a:latin typeface="Arial" charset="0"/>
                <a:cs typeface="Arial" charset="0"/>
              </a:rPr>
              <a:t>In this case, add </a:t>
            </a:r>
            <a:r>
              <a:rPr lang="en-US" altLang="en-US" smtClean="0">
                <a:solidFill>
                  <a:srgbClr val="FF0000"/>
                </a:solidFill>
                <a:latin typeface="Arial" charset="0"/>
                <a:cs typeface="Arial" charset="0"/>
              </a:rPr>
              <a:t>four</a:t>
            </a:r>
            <a:r>
              <a:rPr lang="en-US" altLang="en-US" smtClean="0">
                <a:latin typeface="Arial" charset="0"/>
                <a:cs typeface="Arial" charset="0"/>
              </a:rPr>
              <a:t> zeros:  </a:t>
            </a:r>
            <a:r>
              <a:rPr lang="en-US" altLang="en-US" smtClean="0">
                <a:latin typeface="Consolas" pitchFamily="49" charset="0"/>
                <a:cs typeface="Arial" charset="0"/>
              </a:rPr>
              <a:t>1000111001010000</a:t>
            </a:r>
            <a:endParaRPr lang="en-US" altLang="en-US" smtClean="0">
              <a:latin typeface="Times New Roman" pitchFamily="18"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Similarly, </a:t>
            </a:r>
            <a:r>
              <a:rPr lang="en-US" altLang="en-US" smtClean="0">
                <a:latin typeface="Consolas" pitchFamily="49" charset="0"/>
                <a:cs typeface="Arial" charset="0"/>
              </a:rPr>
              <a:t>100011100101</a:t>
            </a:r>
            <a:r>
              <a:rPr lang="en-US" altLang="en-US" baseline="-25000" smtClean="0">
                <a:latin typeface="Consolas" pitchFamily="49" charset="0"/>
                <a:cs typeface="Arial" charset="0"/>
              </a:rPr>
              <a:t>2</a:t>
            </a:r>
            <a:r>
              <a:rPr lang="en-US" altLang="en-US" smtClean="0">
                <a:latin typeface="Consolas" pitchFamily="49" charset="0"/>
                <a:cs typeface="Arial" charset="0"/>
              </a:rPr>
              <a:t> / 1000000</a:t>
            </a:r>
            <a:r>
              <a:rPr lang="en-US" altLang="en-US" baseline="-25000" smtClean="0">
                <a:latin typeface="Consolas" pitchFamily="49" charset="0"/>
                <a:cs typeface="Arial" charset="0"/>
              </a:rPr>
              <a:t>2</a:t>
            </a:r>
            <a:r>
              <a:rPr lang="en-US" altLang="en-US" smtClean="0">
                <a:latin typeface="Consolas" pitchFamily="49" charset="0"/>
                <a:cs typeface="Arial" charset="0"/>
              </a:rPr>
              <a:t> == 100011</a:t>
            </a:r>
            <a:endParaRPr lang="en-US" altLang="en-US" smtClean="0">
              <a:latin typeface="Arial" charset="0"/>
              <a:cs typeface="Arial" charset="0"/>
            </a:endParaRPr>
          </a:p>
        </p:txBody>
      </p:sp>
      <p:sp>
        <p:nvSpPr>
          <p:cNvPr id="13316"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3964059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dirty="0">
                <a:latin typeface="Arial" charset="0"/>
                <a:cs typeface="Arial" charset="0"/>
              </a:rPr>
              <a:t>The bitwise operators:  </a:t>
            </a:r>
            <a:r>
              <a:rPr lang="en-US" altLang="en-US" dirty="0">
                <a:latin typeface="Consolas" pitchFamily="49" charset="0"/>
                <a:cs typeface="Arial" charset="0"/>
              </a:rPr>
              <a:t>&amp; &lt;&lt; &gt;&gt;</a:t>
            </a:r>
            <a:endParaRPr lang="en-US" altLang="en-US" dirty="0" smtClean="0">
              <a:latin typeface="Consolas" pitchFamily="49" charset="0"/>
              <a:cs typeface="Arial" charset="0"/>
            </a:endParaRPr>
          </a:p>
        </p:txBody>
      </p:sp>
      <p:sp>
        <p:nvSpPr>
          <p:cNvPr id="1433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This can be done mechanically by shifting the bits appropriately:</a:t>
            </a:r>
          </a:p>
          <a:p>
            <a:pPr algn="ctr">
              <a:buFont typeface="Arial" charset="0"/>
              <a:buNone/>
            </a:pPr>
            <a:r>
              <a:rPr lang="en-US" altLang="en-US" dirty="0" smtClean="0">
                <a:latin typeface="Arial" charset="0"/>
                <a:cs typeface="Arial" charset="0"/>
              </a:rPr>
              <a:t>	</a:t>
            </a:r>
            <a:r>
              <a:rPr lang="en-US" altLang="en-US" dirty="0" smtClean="0">
                <a:latin typeface="Consolas" pitchFamily="49" charset="0"/>
                <a:cs typeface="Arial" charset="0"/>
              </a:rPr>
              <a:t>1000</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1110</a:t>
            </a:r>
            <a:r>
              <a:rPr lang="en-US" altLang="en-US" sz="900" dirty="0" smtClean="0">
                <a:latin typeface="Consolas" pitchFamily="49" charset="0"/>
                <a:cs typeface="Arial" charset="0"/>
              </a:rPr>
              <a:t> </a:t>
            </a:r>
            <a:r>
              <a:rPr lang="en-US" altLang="en-US" dirty="0" smtClean="0">
                <a:latin typeface="Consolas" pitchFamily="49" charset="0"/>
                <a:cs typeface="Arial" charset="0"/>
              </a:rPr>
              <a:t>0101</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&lt;&lt; </a:t>
            </a:r>
            <a:r>
              <a:rPr lang="en-US" altLang="en-US" dirty="0" smtClean="0">
                <a:solidFill>
                  <a:srgbClr val="FF0000"/>
                </a:solidFill>
                <a:latin typeface="Consolas" pitchFamily="49" charset="0"/>
                <a:cs typeface="Arial" charset="0"/>
              </a:rPr>
              <a:t>4</a:t>
            </a:r>
            <a:r>
              <a:rPr lang="en-US" altLang="en-US" dirty="0" smtClean="0">
                <a:latin typeface="Consolas" pitchFamily="49" charset="0"/>
                <a:cs typeface="Arial" charset="0"/>
              </a:rPr>
              <a:t> == 1000</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1110</a:t>
            </a:r>
            <a:r>
              <a:rPr lang="en-US" altLang="en-US" sz="900" dirty="0" smtClean="0">
                <a:latin typeface="Consolas" pitchFamily="49" charset="0"/>
                <a:cs typeface="Arial" charset="0"/>
              </a:rPr>
              <a:t> </a:t>
            </a:r>
            <a:r>
              <a:rPr lang="en-US" altLang="en-US" dirty="0" smtClean="0">
                <a:latin typeface="Consolas" pitchFamily="49" charset="0"/>
                <a:cs typeface="Arial" charset="0"/>
              </a:rPr>
              <a:t>0101</a:t>
            </a:r>
            <a:r>
              <a:rPr lang="en-US" altLang="en-US" sz="900" dirty="0" smtClean="0">
                <a:solidFill>
                  <a:srgbClr val="000000"/>
                </a:solidFill>
                <a:latin typeface="Consolas" pitchFamily="49" charset="0"/>
                <a:cs typeface="Arial" charset="0"/>
              </a:rPr>
              <a:t> </a:t>
            </a:r>
            <a:r>
              <a:rPr lang="en-US" altLang="en-US" dirty="0" smtClean="0">
                <a:solidFill>
                  <a:srgbClr val="FF0000"/>
                </a:solidFill>
                <a:latin typeface="Consolas" pitchFamily="49" charset="0"/>
                <a:cs typeface="Arial" charset="0"/>
              </a:rPr>
              <a:t>0000</a:t>
            </a:r>
            <a:r>
              <a:rPr lang="en-US" altLang="en-US" baseline="-25000" dirty="0" smtClean="0">
                <a:latin typeface="Consolas" pitchFamily="49" charset="0"/>
                <a:cs typeface="Arial" charset="0"/>
              </a:rPr>
              <a:t>2</a:t>
            </a:r>
          </a:p>
          <a:p>
            <a:pPr algn="ctr">
              <a:buFont typeface="Arial" charset="0"/>
              <a:buNone/>
            </a:pPr>
            <a:r>
              <a:rPr lang="en-US" altLang="en-US" dirty="0" smtClean="0">
                <a:latin typeface="Arial" charset="0"/>
                <a:cs typeface="Arial" charset="0"/>
              </a:rPr>
              <a:t>	</a:t>
            </a:r>
            <a:r>
              <a:rPr lang="en-US" altLang="en-US" dirty="0" smtClean="0">
                <a:latin typeface="Consolas" pitchFamily="49" charset="0"/>
                <a:cs typeface="Arial" charset="0"/>
              </a:rPr>
              <a:t>1000</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11</a:t>
            </a:r>
            <a:r>
              <a:rPr lang="en-US" altLang="en-US" dirty="0" smtClean="0">
                <a:solidFill>
                  <a:srgbClr val="3333CC"/>
                </a:solidFill>
                <a:latin typeface="Consolas" pitchFamily="49" charset="0"/>
                <a:cs typeface="Arial" charset="0"/>
              </a:rPr>
              <a:t>10</a:t>
            </a:r>
            <a:r>
              <a:rPr lang="en-US" altLang="en-US" sz="900" dirty="0" smtClean="0">
                <a:solidFill>
                  <a:srgbClr val="3333CC"/>
                </a:solidFill>
                <a:latin typeface="Consolas" pitchFamily="49" charset="0"/>
                <a:cs typeface="Arial" charset="0"/>
              </a:rPr>
              <a:t> </a:t>
            </a:r>
            <a:r>
              <a:rPr lang="en-US" altLang="en-US" dirty="0" smtClean="0">
                <a:solidFill>
                  <a:srgbClr val="3333CC"/>
                </a:solidFill>
                <a:latin typeface="Consolas" pitchFamily="49" charset="0"/>
                <a:cs typeface="Arial" charset="0"/>
              </a:rPr>
              <a:t>0101</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&gt;&gt; </a:t>
            </a:r>
            <a:r>
              <a:rPr lang="en-US" altLang="en-US" dirty="0" smtClean="0">
                <a:solidFill>
                  <a:srgbClr val="3333CC"/>
                </a:solidFill>
                <a:latin typeface="Consolas" pitchFamily="49" charset="0"/>
                <a:cs typeface="Arial" charset="0"/>
              </a:rPr>
              <a:t>6</a:t>
            </a:r>
            <a:r>
              <a:rPr lang="en-US" altLang="en-US" dirty="0" smtClean="0">
                <a:latin typeface="Consolas" pitchFamily="49" charset="0"/>
                <a:cs typeface="Arial" charset="0"/>
              </a:rPr>
              <a:t> == 10</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0011</a:t>
            </a:r>
            <a:r>
              <a:rPr lang="en-US" altLang="en-US" baseline="-25000" dirty="0" smtClean="0">
                <a:latin typeface="Consolas" pitchFamily="49" charset="0"/>
                <a:cs typeface="Arial" charset="0"/>
              </a:rPr>
              <a:t>2</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Powers of 2 are now easy to calculate:</a:t>
            </a:r>
          </a:p>
          <a:p>
            <a:pPr>
              <a:buFont typeface="Arial" charset="0"/>
              <a:buNone/>
            </a:pPr>
            <a:r>
              <a:rPr lang="en-US" altLang="en-US" dirty="0" smtClean="0">
                <a:latin typeface="Consolas" pitchFamily="49" charset="0"/>
                <a:cs typeface="Arial" charset="0"/>
              </a:rPr>
              <a:t>			1</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&lt;&lt; </a:t>
            </a:r>
            <a:r>
              <a:rPr lang="en-US" altLang="en-US" dirty="0" smtClean="0">
                <a:solidFill>
                  <a:srgbClr val="FF0000"/>
                </a:solidFill>
                <a:latin typeface="Consolas" pitchFamily="49" charset="0"/>
                <a:cs typeface="Arial" charset="0"/>
              </a:rPr>
              <a:t>4</a:t>
            </a:r>
            <a:r>
              <a:rPr lang="en-US" altLang="en-US" dirty="0" smtClean="0">
                <a:latin typeface="Consolas" pitchFamily="49" charset="0"/>
                <a:cs typeface="Arial" charset="0"/>
              </a:rPr>
              <a:t> == 1</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0000</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 2</a:t>
            </a:r>
            <a:r>
              <a:rPr lang="en-US" altLang="en-US" baseline="30000" dirty="0" smtClean="0">
                <a:latin typeface="Consolas" pitchFamily="49" charset="0"/>
                <a:cs typeface="Arial" charset="0"/>
              </a:rPr>
              <a:t>4</a:t>
            </a:r>
            <a:r>
              <a:rPr lang="en-US" altLang="en-US" dirty="0" smtClean="0">
                <a:latin typeface="Consolas" pitchFamily="49" charset="0"/>
                <a:cs typeface="Arial" charset="0"/>
              </a:rPr>
              <a:t> = 16</a:t>
            </a:r>
            <a:endParaRPr lang="en-US" altLang="en-US" baseline="-25000" dirty="0" smtClean="0">
              <a:latin typeface="Consolas" pitchFamily="49" charset="0"/>
              <a:cs typeface="Arial" charset="0"/>
            </a:endParaRPr>
          </a:p>
          <a:p>
            <a:pPr>
              <a:buFont typeface="Arial" charset="0"/>
              <a:buNone/>
            </a:pPr>
            <a:r>
              <a:rPr lang="en-US" altLang="en-US" dirty="0" smtClean="0">
                <a:latin typeface="Arial" charset="0"/>
                <a:cs typeface="Arial" charset="0"/>
              </a:rPr>
              <a:t>			</a:t>
            </a:r>
            <a:r>
              <a:rPr lang="en-US" altLang="en-US" dirty="0" smtClean="0">
                <a:latin typeface="Consolas" pitchFamily="49" charset="0"/>
                <a:cs typeface="Arial" charset="0"/>
              </a:rPr>
              <a:t>1</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&lt;&lt; </a:t>
            </a:r>
            <a:r>
              <a:rPr lang="en-US" altLang="en-US" dirty="0" smtClean="0">
                <a:solidFill>
                  <a:srgbClr val="3333CC"/>
                </a:solidFill>
                <a:latin typeface="Consolas" pitchFamily="49" charset="0"/>
                <a:cs typeface="Arial" charset="0"/>
              </a:rPr>
              <a:t>6</a:t>
            </a:r>
            <a:r>
              <a:rPr lang="en-US" altLang="en-US" dirty="0" smtClean="0">
                <a:latin typeface="Consolas" pitchFamily="49" charset="0"/>
                <a:cs typeface="Arial" charset="0"/>
              </a:rPr>
              <a:t> == 100</a:t>
            </a:r>
            <a:r>
              <a:rPr lang="en-US" altLang="en-US" sz="900" dirty="0" smtClean="0">
                <a:solidFill>
                  <a:srgbClr val="000000"/>
                </a:solidFill>
                <a:latin typeface="Consolas" pitchFamily="49" charset="0"/>
                <a:cs typeface="Arial" charset="0"/>
              </a:rPr>
              <a:t> </a:t>
            </a:r>
            <a:r>
              <a:rPr lang="en-US" altLang="en-US" dirty="0" smtClean="0">
                <a:latin typeface="Consolas" pitchFamily="49" charset="0"/>
                <a:cs typeface="Arial" charset="0"/>
              </a:rPr>
              <a:t>0000</a:t>
            </a:r>
            <a:r>
              <a:rPr lang="en-US" altLang="en-US" baseline="-25000" dirty="0" smtClean="0">
                <a:latin typeface="Consolas" pitchFamily="49" charset="0"/>
                <a:cs typeface="Arial" charset="0"/>
              </a:rPr>
              <a:t>2</a:t>
            </a:r>
            <a:r>
              <a:rPr lang="en-US" altLang="en-US" dirty="0" smtClean="0">
                <a:latin typeface="Consolas" pitchFamily="49" charset="0"/>
                <a:cs typeface="Arial" charset="0"/>
              </a:rPr>
              <a:t>     // 2</a:t>
            </a:r>
            <a:r>
              <a:rPr lang="en-US" altLang="en-US" baseline="30000" dirty="0" smtClean="0">
                <a:latin typeface="Consolas" pitchFamily="49" charset="0"/>
                <a:cs typeface="Arial" charset="0"/>
              </a:rPr>
              <a:t>6</a:t>
            </a:r>
            <a:r>
              <a:rPr lang="en-US" altLang="en-US" dirty="0" smtClean="0">
                <a:latin typeface="Consolas" pitchFamily="49" charset="0"/>
                <a:cs typeface="Arial" charset="0"/>
              </a:rPr>
              <a:t> = 64</a:t>
            </a:r>
          </a:p>
          <a:p>
            <a:pPr algn="ctr">
              <a:buFont typeface="Arial" charset="0"/>
              <a:buNone/>
            </a:pPr>
            <a:endParaRPr lang="en-US" altLang="en-US" dirty="0" smtClean="0">
              <a:latin typeface="Consolas" pitchFamily="49" charset="0"/>
              <a:cs typeface="Arial" charset="0"/>
            </a:endParaRPr>
          </a:p>
        </p:txBody>
      </p:sp>
      <p:sp>
        <p:nvSpPr>
          <p:cNvPr id="14340"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15443764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dirty="0" smtClean="0">
                <a:latin typeface="Arial" charset="0"/>
                <a:cs typeface="Arial" charset="0"/>
              </a:rPr>
              <a:t>Modulo a power of two</a:t>
            </a:r>
            <a:endParaRPr lang="en-US" altLang="en-US" dirty="0" smtClean="0">
              <a:latin typeface="Consolas" pitchFamily="49" charset="0"/>
              <a:cs typeface="Arial" charset="0"/>
            </a:endParaRPr>
          </a:p>
        </p:txBody>
      </p:sp>
      <p:sp>
        <p:nvSpPr>
          <p:cNvPr id="1536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implementation using the modulus/remainder operator:</a:t>
            </a: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t>
            </a:r>
            <a:r>
              <a:rPr lang="en-US" altLang="en-US" sz="1600" smtClean="0">
                <a:latin typeface="Arial" charset="0"/>
                <a:cs typeface="Arial" charset="0"/>
              </a:rPr>
              <a:t>	</a:t>
            </a:r>
            <a:r>
              <a:rPr lang="en-US" altLang="en-US" sz="1800" smtClean="0">
                <a:latin typeface="Consolas" pitchFamily="49" charset="0"/>
                <a:cs typeface="Arial" charset="0"/>
              </a:rPr>
              <a:t>unsigned int hash_M( unsigned int n, unsigned int m ) {</a:t>
            </a:r>
          </a:p>
          <a:p>
            <a:pPr>
              <a:buFontTx/>
              <a:buNone/>
            </a:pPr>
            <a:r>
              <a:rPr lang="en-US" altLang="en-US" sz="1800" smtClean="0">
                <a:latin typeface="Consolas" pitchFamily="49" charset="0"/>
                <a:cs typeface="Arial" charset="0"/>
              </a:rPr>
              <a:t>		    return n &amp; ((1 &lt;&lt; m) – 1);</a:t>
            </a:r>
          </a:p>
          <a:p>
            <a:pPr>
              <a:buFontTx/>
              <a:buNone/>
            </a:pPr>
            <a:r>
              <a:rPr lang="en-US" altLang="en-US" sz="1800" smtClean="0">
                <a:latin typeface="Consolas" pitchFamily="49" charset="0"/>
                <a:cs typeface="Arial" charset="0"/>
              </a:rPr>
              <a:t>		}</a:t>
            </a:r>
          </a:p>
        </p:txBody>
      </p:sp>
      <p:sp>
        <p:nvSpPr>
          <p:cNvPr id="15364"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30502510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Problem:</a:t>
            </a:r>
          </a:p>
          <a:p>
            <a:pPr lvl="1"/>
            <a:r>
              <a:rPr lang="en-US" altLang="en-US" dirty="0" smtClean="0">
                <a:latin typeface="Arial" charset="0"/>
                <a:cs typeface="Arial" charset="0"/>
              </a:rPr>
              <a:t>Suppose that the hash function </a:t>
            </a:r>
            <a:r>
              <a:rPr lang="en-US" altLang="en-US" i="1" dirty="0" smtClean="0">
                <a:latin typeface="Arial" charset="0"/>
                <a:cs typeface="Arial" charset="0"/>
              </a:rPr>
              <a:t>h</a:t>
            </a:r>
            <a:r>
              <a:rPr lang="en-US" altLang="en-US" dirty="0" smtClean="0">
                <a:latin typeface="Arial" charset="0"/>
                <a:cs typeface="Arial" charset="0"/>
              </a:rPr>
              <a:t> is always even</a:t>
            </a:r>
          </a:p>
          <a:p>
            <a:pPr lvl="1"/>
            <a:r>
              <a:rPr lang="en-US" altLang="en-US" dirty="0" smtClean="0">
                <a:latin typeface="Arial" charset="0"/>
                <a:cs typeface="Arial" charset="0"/>
              </a:rPr>
              <a:t>An even number modulo a power of two is still even</a:t>
            </a:r>
          </a:p>
          <a:p>
            <a:pPr>
              <a:buNone/>
            </a:pPr>
            <a:endParaRPr lang="en-US" altLang="en-US" dirty="0" smtClean="0">
              <a:latin typeface="Arial" charset="0"/>
              <a:cs typeface="Arial" charset="0"/>
            </a:endParaRPr>
          </a:p>
          <a:p>
            <a:pPr>
              <a:buNone/>
            </a:pPr>
            <a:r>
              <a:rPr lang="en-US" altLang="en-US" dirty="0" smtClean="0">
                <a:latin typeface="Arial" charset="0"/>
                <a:cs typeface="Arial" charset="0"/>
              </a:rPr>
              <a:t>	Example:  memory allocations are multiples of word size</a:t>
            </a:r>
            <a:endParaRPr lang="en-US" altLang="en-US" dirty="0">
              <a:latin typeface="Arial" charset="0"/>
              <a:cs typeface="Arial" charset="0"/>
            </a:endParaRPr>
          </a:p>
          <a:p>
            <a:pPr lvl="1"/>
            <a:r>
              <a:rPr lang="en-US" altLang="en-US" dirty="0" smtClean="0">
                <a:latin typeface="Arial" charset="0"/>
                <a:cs typeface="Arial" charset="0"/>
              </a:rPr>
              <a:t>On a 64-bit computer, addresses returned by </a:t>
            </a:r>
            <a:r>
              <a:rPr lang="en-US" altLang="en-US" dirty="0" smtClean="0">
                <a:latin typeface="Consolas" panose="020B0609020204030204" pitchFamily="49" charset="0"/>
                <a:cs typeface="Consolas" panose="020B0609020204030204" pitchFamily="49" charset="0"/>
              </a:rPr>
              <a:t>new</a:t>
            </a:r>
            <a:r>
              <a:rPr lang="en-US" altLang="en-US" dirty="0" smtClean="0">
                <a:latin typeface="Arial" charset="0"/>
                <a:cs typeface="Arial" charset="0"/>
              </a:rPr>
              <a:t> will be multiples of 8</a:t>
            </a:r>
            <a:endParaRPr lang="en-US" altLang="en-US" dirty="0">
              <a:latin typeface="Arial" charset="0"/>
              <a:cs typeface="Arial" charset="0"/>
            </a:endParaRPr>
          </a:p>
          <a:p>
            <a:pPr lvl="1"/>
            <a:r>
              <a:rPr lang="en-US" altLang="en-US" dirty="0" smtClean="0">
                <a:latin typeface="Arial" charset="0"/>
                <a:cs typeface="Arial" charset="0"/>
              </a:rPr>
              <a:t>Thus, if </a:t>
            </a:r>
            <a:r>
              <a:rPr lang="en-US" altLang="en-US" i="1" dirty="0" smtClean="0">
                <a:latin typeface="Times New Roman" panose="02020603050405020304" pitchFamily="18" charset="0"/>
                <a:cs typeface="Times New Roman" panose="02020603050405020304" pitchFamily="18" charset="0"/>
              </a:rPr>
              <a:t>x</a:t>
            </a:r>
            <a:r>
              <a:rPr lang="en-US" altLang="en-US" dirty="0" smtClean="0">
                <a:latin typeface="Times New Roman" panose="02020603050405020304" pitchFamily="18" charset="0"/>
                <a:cs typeface="Times New Roman" panose="02020603050405020304" pitchFamily="18" charset="0"/>
              </a:rPr>
              <a:t> </a:t>
            </a:r>
            <a:r>
              <a:rPr lang="en-CA" dirty="0" smtClean="0">
                <a:latin typeface="Times New Roman" panose="02020603050405020304" pitchFamily="18" charset="0"/>
                <a:cs typeface="Times New Roman" panose="02020603050405020304" pitchFamily="18" charset="0"/>
              </a:rPr>
              <a:t>≠ </a:t>
            </a:r>
            <a:r>
              <a:rPr lang="en-CA" i="1" dirty="0" smtClean="0">
                <a:latin typeface="Times New Roman" panose="02020603050405020304" pitchFamily="18" charset="0"/>
                <a:cs typeface="Times New Roman" panose="02020603050405020304" pitchFamily="18" charset="0"/>
              </a:rPr>
              <a:t>y</a:t>
            </a:r>
            <a:r>
              <a:rPr lang="en-CA" dirty="0" smtClean="0"/>
              <a:t>, </a:t>
            </a:r>
            <a:r>
              <a:rPr lang="en-CA" i="1" dirty="0" smtClean="0">
                <a:latin typeface="Times New Roman" panose="02020603050405020304" pitchFamily="18" charset="0"/>
                <a:cs typeface="Times New Roman" panose="02020603050405020304" pitchFamily="18" charset="0"/>
              </a:rPr>
              <a:t>h</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x</a:t>
            </a:r>
            <a:r>
              <a:rPr lang="en-CA" dirty="0" smtClean="0">
                <a:latin typeface="Times New Roman" panose="02020603050405020304" pitchFamily="18" charset="0"/>
                <a:cs typeface="Times New Roman" panose="02020603050405020304" pitchFamily="18" charset="0"/>
              </a:rPr>
              <a:t>) ≠ </a:t>
            </a:r>
            <a:r>
              <a:rPr lang="en-CA" i="1" dirty="0" smtClean="0">
                <a:latin typeface="Times New Roman" panose="02020603050405020304" pitchFamily="18" charset="0"/>
                <a:cs typeface="Times New Roman" panose="02020603050405020304" pitchFamily="18" charset="0"/>
              </a:rPr>
              <a:t>h</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y</a:t>
            </a:r>
            <a:r>
              <a:rPr lang="en-CA" dirty="0" smtClean="0">
                <a:latin typeface="Times New Roman" panose="02020603050405020304" pitchFamily="18" charset="0"/>
                <a:cs typeface="Times New Roman" panose="02020603050405020304" pitchFamily="18" charset="0"/>
              </a:rPr>
              <a:t>)</a:t>
            </a:r>
            <a:endParaRPr lang="en-US" altLang="en-US" dirty="0">
              <a:latin typeface="Times New Roman" panose="02020603050405020304" pitchFamily="18" charset="0"/>
              <a:cs typeface="Times New Roman" panose="02020603050405020304" pitchFamily="18" charset="0"/>
            </a:endParaRPr>
          </a:p>
          <a:p>
            <a:pPr lvl="1"/>
            <a:r>
              <a:rPr lang="en-US" altLang="en-US" dirty="0" smtClean="0">
                <a:latin typeface="Arial" charset="0"/>
                <a:cs typeface="Arial" charset="0"/>
              </a:rPr>
              <a:t>However, the probability that </a:t>
            </a:r>
            <a:r>
              <a:rPr lang="en-CA" i="1" dirty="0" err="1" smtClean="0">
                <a:latin typeface="Times New Roman" panose="02020603050405020304" pitchFamily="18" charset="0"/>
                <a:cs typeface="Times New Roman" panose="02020603050405020304" pitchFamily="18" charset="0"/>
              </a:rPr>
              <a:t>h</a:t>
            </a:r>
            <a:r>
              <a:rPr lang="en-CA" i="1" baseline="-25000" dirty="0" err="1" smtClean="0">
                <a:latin typeface="Times New Roman" panose="02020603050405020304" pitchFamily="18" charset="0"/>
                <a:cs typeface="Times New Roman" panose="02020603050405020304" pitchFamily="18" charset="0"/>
              </a:rPr>
              <a:t>M</a:t>
            </a:r>
            <a:r>
              <a:rPr lang="en-CA" u="sng" dirty="0" smtClean="0">
                <a:latin typeface="Times New Roman" panose="02020603050405020304" pitchFamily="18" charset="0"/>
                <a:cs typeface="Times New Roman" panose="02020603050405020304" pitchFamily="18" charset="0"/>
              </a:rPr>
              <a:t>( </a:t>
            </a:r>
            <a:r>
              <a:rPr lang="en-CA" i="1" dirty="0" smtClean="0">
                <a:latin typeface="Times New Roman" panose="02020603050405020304" pitchFamily="18" charset="0"/>
                <a:cs typeface="Times New Roman" panose="02020603050405020304" pitchFamily="18" charset="0"/>
              </a:rPr>
              <a:t>h</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x</a:t>
            </a:r>
            <a:r>
              <a:rPr lang="en-CA" dirty="0" smtClean="0">
                <a:latin typeface="Times New Roman" panose="02020603050405020304" pitchFamily="18" charset="0"/>
                <a:cs typeface="Times New Roman" panose="02020603050405020304" pitchFamily="18" charset="0"/>
              </a:rPr>
              <a:t>) ) = </a:t>
            </a:r>
            <a:r>
              <a:rPr lang="en-CA" i="1" dirty="0" err="1">
                <a:latin typeface="Times New Roman" panose="02020603050405020304" pitchFamily="18" charset="0"/>
                <a:cs typeface="Times New Roman" panose="02020603050405020304" pitchFamily="18" charset="0"/>
              </a:rPr>
              <a:t>h</a:t>
            </a:r>
            <a:r>
              <a:rPr lang="en-CA" i="1" baseline="-25000" dirty="0" err="1">
                <a:latin typeface="Times New Roman" panose="02020603050405020304" pitchFamily="18" charset="0"/>
                <a:cs typeface="Times New Roman" panose="02020603050405020304" pitchFamily="18" charset="0"/>
              </a:rPr>
              <a:t>M</a:t>
            </a:r>
            <a:r>
              <a:rPr lang="en-CA" u="sng" dirty="0">
                <a:latin typeface="Times New Roman" panose="02020603050405020304" pitchFamily="18" charset="0"/>
                <a:cs typeface="Times New Roman" panose="02020603050405020304" pitchFamily="18" charset="0"/>
              </a:rPr>
              <a:t>( </a:t>
            </a:r>
            <a:r>
              <a:rPr lang="en-CA" i="1" dirty="0" smtClean="0">
                <a:latin typeface="Times New Roman" panose="02020603050405020304" pitchFamily="18" charset="0"/>
                <a:cs typeface="Times New Roman" panose="02020603050405020304" pitchFamily="18" charset="0"/>
              </a:rPr>
              <a:t>h</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y</a:t>
            </a:r>
            <a:r>
              <a:rPr lang="en-CA" dirty="0" smtClean="0">
                <a:latin typeface="Times New Roman" panose="02020603050405020304" pitchFamily="18" charset="0"/>
                <a:cs typeface="Times New Roman" panose="02020603050405020304" pitchFamily="18" charset="0"/>
              </a:rPr>
              <a:t>) )</a:t>
            </a:r>
            <a:r>
              <a:rPr lang="en-US" altLang="en-US" dirty="0" smtClean="0">
                <a:latin typeface="Arial" charset="0"/>
                <a:cs typeface="Arial" charset="0"/>
              </a:rPr>
              <a:t> is one in </a:t>
            </a:r>
            <a:r>
              <a:rPr lang="en-US" altLang="en-US" i="1" dirty="0" smtClean="0">
                <a:latin typeface="Times New Roman" panose="02020603050405020304" pitchFamily="18" charset="0"/>
                <a:cs typeface="Times New Roman" panose="02020603050405020304" pitchFamily="18" charset="0"/>
              </a:rPr>
              <a:t>M</a:t>
            </a:r>
            <a:r>
              <a:rPr lang="en-US" altLang="en-US" dirty="0" smtClean="0">
                <a:latin typeface="Times New Roman" panose="02020603050405020304" pitchFamily="18" charset="0"/>
                <a:cs typeface="Times New Roman" panose="02020603050405020304" pitchFamily="18" charset="0"/>
              </a:rPr>
              <a:t>/8</a:t>
            </a:r>
          </a:p>
          <a:p>
            <a:pPr lvl="2"/>
            <a:r>
              <a:rPr lang="en-US" altLang="en-US" dirty="0" smtClean="0">
                <a:latin typeface="Arial" charset="0"/>
                <a:cs typeface="Arial" charset="0"/>
              </a:rPr>
              <a:t>This is not one in </a:t>
            </a:r>
            <a:r>
              <a:rPr lang="en-US" altLang="en-US" i="1" dirty="0" smtClean="0">
                <a:latin typeface="Times New Roman" panose="02020603050405020304" pitchFamily="18" charset="0"/>
                <a:cs typeface="Times New Roman" panose="02020603050405020304" pitchFamily="18" charset="0"/>
              </a:rPr>
              <a:t>M</a:t>
            </a:r>
            <a:r>
              <a:rPr lang="en-US" altLang="en-US" dirty="0" smtClean="0">
                <a:latin typeface="Arial" charset="0"/>
                <a:cs typeface="Arial" charset="0"/>
              </a:rPr>
              <a:t> </a:t>
            </a:r>
            <a:endParaRPr lang="en-US" altLang="en-US" dirty="0">
              <a:latin typeface="Times New Roman" panose="02020603050405020304" pitchFamily="18" charset="0"/>
              <a:cs typeface="Times New Roman" panose="02020603050405020304" pitchFamily="18" charset="0"/>
            </a:endParaRPr>
          </a:p>
          <a:p>
            <a:pPr lvl="1"/>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a:t>
            </a:r>
            <a:endParaRPr lang="en-US" altLang="en-US" dirty="0" smtClean="0">
              <a:latin typeface="Consolas" pitchFamily="49" charset="0"/>
              <a:cs typeface="Consolas" pitchFamily="49" charset="0"/>
            </a:endParaRPr>
          </a:p>
        </p:txBody>
      </p:sp>
      <p:sp>
        <p:nvSpPr>
          <p:cNvPr id="17412"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9.3.2.2</a:t>
            </a:r>
            <a:endParaRPr lang="en-CA" altLang="en-US" dirty="0"/>
          </a:p>
        </p:txBody>
      </p:sp>
      <p:sp>
        <p:nvSpPr>
          <p:cNvPr id="6" name="Rectangle 2"/>
          <p:cNvSpPr>
            <a:spLocks noGrp="1" noChangeArrowheads="1"/>
          </p:cNvSpPr>
          <p:nvPr>
            <p:ph type="title"/>
          </p:nvPr>
        </p:nvSpPr>
        <p:spPr>
          <a:xfrm>
            <a:off x="457200" y="274638"/>
            <a:ext cx="8229600" cy="1143000"/>
          </a:xfrm>
        </p:spPr>
        <p:txBody>
          <a:bodyPr/>
          <a:lstStyle/>
          <a:p>
            <a:r>
              <a:rPr lang="en-US" altLang="en-US" dirty="0" smtClean="0">
                <a:latin typeface="Arial" charset="0"/>
                <a:cs typeface="Arial" charset="0"/>
              </a:rPr>
              <a:t>Modulo a </a:t>
            </a:r>
            <a:r>
              <a:rPr lang="en-US" altLang="en-US" dirty="0">
                <a:latin typeface="Arial" charset="0"/>
                <a:cs typeface="Arial" charset="0"/>
              </a:rPr>
              <a:t>power of two</a:t>
            </a:r>
            <a:endParaRPr lang="en-US" altLang="en-US" dirty="0" smtClean="0">
              <a:latin typeface="Consolas" pitchFamily="49" charset="0"/>
              <a:cs typeface="Arial" charset="0"/>
            </a:endParaRPr>
          </a:p>
        </p:txBody>
      </p:sp>
    </p:spTree>
    <p:extLst>
      <p:ext uri="{BB962C8B-B14F-4D97-AF65-F5344CB8AC3E}">
        <p14:creationId xmlns:p14="http://schemas.microsoft.com/office/powerpoint/2010/main" val="9455948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For some objects, it is worse:</a:t>
            </a:r>
          </a:p>
          <a:p>
            <a:pPr lvl="1"/>
            <a:r>
              <a:rPr lang="en-US" altLang="en-US" dirty="0" smtClean="0">
                <a:latin typeface="Arial" charset="0"/>
                <a:cs typeface="Arial" charset="0"/>
              </a:rPr>
              <a:t>Instance of </a:t>
            </a:r>
            <a:r>
              <a:rPr lang="en-US" altLang="en-US" dirty="0" smtClean="0">
                <a:latin typeface="Consolas" pitchFamily="49" charset="0"/>
                <a:cs typeface="Consolas" pitchFamily="49" charset="0"/>
              </a:rPr>
              <a:t>Single_node&lt;</a:t>
            </a:r>
            <a:r>
              <a:rPr lang="en-US" altLang="en-US" dirty="0" err="1" smtClean="0">
                <a:latin typeface="Consolas" pitchFamily="49" charset="0"/>
                <a:cs typeface="Consolas" pitchFamily="49" charset="0"/>
              </a:rPr>
              <a:t>int</a:t>
            </a:r>
            <a:r>
              <a:rPr lang="en-US" altLang="en-US" dirty="0" smtClean="0">
                <a:latin typeface="Consolas" pitchFamily="49" charset="0"/>
                <a:cs typeface="Consolas" pitchFamily="49" charset="0"/>
              </a:rPr>
              <a:t>&gt;</a:t>
            </a:r>
            <a:r>
              <a:rPr lang="en-US" altLang="en-US" dirty="0" smtClean="0">
                <a:latin typeface="Arial" charset="0"/>
                <a:cs typeface="Arial" charset="0"/>
              </a:rPr>
              <a:t> on </a:t>
            </a:r>
            <a:r>
              <a:rPr lang="en-US" altLang="en-US" dirty="0" err="1" smtClean="0">
                <a:latin typeface="Arial" charset="0"/>
                <a:cs typeface="Arial" charset="0"/>
              </a:rPr>
              <a:t>ecelinux</a:t>
            </a:r>
            <a:r>
              <a:rPr lang="en-US" altLang="en-US" dirty="0" smtClean="0">
                <a:latin typeface="Arial" charset="0"/>
                <a:cs typeface="Arial" charset="0"/>
              </a:rPr>
              <a:t> always have  </a:t>
            </a:r>
            <a:r>
              <a:rPr lang="en-US" altLang="en-US" dirty="0" smtClean="0">
                <a:latin typeface="Consolas" pitchFamily="49" charset="0"/>
                <a:cs typeface="Consolas" pitchFamily="49" charset="0"/>
              </a:rPr>
              <a:t>10000</a:t>
            </a:r>
            <a:r>
              <a:rPr lang="en-US" altLang="en-US" dirty="0" smtClean="0">
                <a:latin typeface="Arial" charset="0"/>
                <a:cs typeface="Arial" charset="0"/>
              </a:rPr>
              <a:t> as the last five bits</a:t>
            </a:r>
            <a:endParaRPr lang="en-US" altLang="en-US" dirty="0" smtClean="0">
              <a:latin typeface="Consolas" pitchFamily="49" charset="0"/>
              <a:cs typeface="Consolas" pitchFamily="49" charset="0"/>
            </a:endParaRPr>
          </a:p>
          <a:p>
            <a:pPr lvl="2"/>
            <a:r>
              <a:rPr lang="en-US" altLang="en-US" dirty="0" smtClean="0">
                <a:latin typeface="Arial" charset="0"/>
                <a:cs typeface="Arial" charset="0"/>
              </a:rPr>
              <a:t>This increases the probability of a collision to one in </a:t>
            </a:r>
            <a:r>
              <a:rPr lang="en-US" altLang="en-US" i="1" dirty="0" smtClean="0">
                <a:latin typeface="Times New Roman" panose="02020603050405020304" pitchFamily="18" charset="0"/>
                <a:cs typeface="Times New Roman" panose="02020603050405020304" pitchFamily="18" charset="0"/>
              </a:rPr>
              <a:t>M</a:t>
            </a:r>
            <a:r>
              <a:rPr lang="en-US" altLang="en-US" dirty="0" smtClean="0">
                <a:latin typeface="Times New Roman" panose="02020603050405020304" pitchFamily="18" charset="0"/>
                <a:cs typeface="Times New Roman" panose="02020603050405020304" pitchFamily="18" charset="0"/>
              </a:rPr>
              <a:t>/32</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Fortunately, the multiplicative method resolves this issue</a:t>
            </a:r>
            <a:endParaRPr lang="en-US" altLang="en-US" i="1" dirty="0" smtClean="0">
              <a:latin typeface="Times New Roman" pitchFamily="18" charset="0"/>
              <a:cs typeface="Times New Roman" pitchFamily="18" charset="0"/>
            </a:endParaRPr>
          </a:p>
        </p:txBody>
      </p:sp>
      <p:sp>
        <p:nvSpPr>
          <p:cNvPr id="18436"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9.3.2.2</a:t>
            </a:r>
            <a:endParaRPr lang="en-CA" altLang="en-US" dirty="0"/>
          </a:p>
        </p:txBody>
      </p:sp>
      <p:sp>
        <p:nvSpPr>
          <p:cNvPr id="6" name="Rectangle 2"/>
          <p:cNvSpPr>
            <a:spLocks noGrp="1" noChangeArrowheads="1"/>
          </p:cNvSpPr>
          <p:nvPr>
            <p:ph type="title"/>
          </p:nvPr>
        </p:nvSpPr>
        <p:spPr>
          <a:xfrm>
            <a:off x="457200" y="274638"/>
            <a:ext cx="8229600" cy="1143000"/>
          </a:xfrm>
        </p:spPr>
        <p:txBody>
          <a:bodyPr/>
          <a:lstStyle/>
          <a:p>
            <a:r>
              <a:rPr lang="en-US" altLang="en-US" dirty="0" smtClean="0">
                <a:latin typeface="Arial" charset="0"/>
                <a:cs typeface="Arial" charset="0"/>
              </a:rPr>
              <a:t>Modulo a </a:t>
            </a:r>
            <a:r>
              <a:rPr lang="en-US" altLang="en-US" dirty="0">
                <a:latin typeface="Arial" charset="0"/>
                <a:cs typeface="Arial" charset="0"/>
              </a:rPr>
              <a:t>power of two</a:t>
            </a:r>
            <a:endParaRPr lang="en-US" altLang="en-US" dirty="0" smtClean="0">
              <a:latin typeface="Consolas" pitchFamily="49" charset="0"/>
              <a:cs typeface="Arial" charset="0"/>
            </a:endParaRPr>
          </a:p>
        </p:txBody>
      </p:sp>
    </p:spTree>
    <p:extLst>
      <p:ext uri="{BB962C8B-B14F-4D97-AF65-F5344CB8AC3E}">
        <p14:creationId xmlns:p14="http://schemas.microsoft.com/office/powerpoint/2010/main" val="2956644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dirty="0" smtClean="0">
                <a:latin typeface="Arial" charset="0"/>
                <a:cs typeface="Arial" charset="0"/>
              </a:rPr>
              <a:t>Multiplication techniques</a:t>
            </a:r>
            <a:endParaRPr lang="en-US" altLang="en-US" dirty="0" smtClean="0">
              <a:latin typeface="Consolas" pitchFamily="49" charset="0"/>
              <a:cs typeface="Arial" charset="0"/>
            </a:endParaRPr>
          </a:p>
        </p:txBody>
      </p:sp>
      <p:sp>
        <p:nvSpPr>
          <p:cNvPr id="1945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need to obfuscate the bits</a:t>
            </a:r>
          </a:p>
          <a:p>
            <a:pPr lvl="1"/>
            <a:r>
              <a:rPr lang="en-US" altLang="en-US" smtClean="0">
                <a:latin typeface="Arial" charset="0"/>
                <a:cs typeface="Arial" charset="0"/>
              </a:rPr>
              <a:t>The most common method to obfuscate bits is multiplication</a:t>
            </a:r>
          </a:p>
          <a:p>
            <a:pPr lvl="1"/>
            <a:r>
              <a:rPr lang="en-US" altLang="en-US" smtClean="0">
                <a:latin typeface="Arial" charset="0"/>
                <a:cs typeface="Arial" charset="0"/>
              </a:rPr>
              <a:t>Consider how one bit can affect an entire range of numbers in the result:</a:t>
            </a:r>
          </a:p>
          <a:p>
            <a:pPr lvl="1">
              <a:buFont typeface="Arial" charset="0"/>
              <a:buNone/>
            </a:pPr>
            <a:r>
              <a:rPr lang="en-US" altLang="en-US" smtClean="0">
                <a:latin typeface="Arial" charset="0"/>
                <a:cs typeface="Arial" charset="0"/>
              </a:rPr>
              <a:t>                                   10100</a:t>
            </a:r>
            <a:r>
              <a:rPr lang="en-US" altLang="en-US" smtClean="0">
                <a:solidFill>
                  <a:srgbClr val="FF0000"/>
                </a:solidFill>
                <a:latin typeface="Arial" charset="0"/>
                <a:cs typeface="Arial" charset="0"/>
              </a:rPr>
              <a:t>1</a:t>
            </a:r>
            <a:r>
              <a:rPr lang="en-US" altLang="en-US" smtClean="0">
                <a:latin typeface="Arial" charset="0"/>
                <a:cs typeface="Arial" charset="0"/>
              </a:rPr>
              <a:t>11</a:t>
            </a:r>
          </a:p>
          <a:p>
            <a:pPr lvl="1">
              <a:buFont typeface="Arial" charset="0"/>
              <a:buNone/>
            </a:pPr>
            <a:r>
              <a:rPr lang="en-US" altLang="en-US" smtClean="0">
                <a:latin typeface="Arial" charset="0"/>
                <a:cs typeface="Arial" charset="0"/>
              </a:rPr>
              <a:t>                                × </a:t>
            </a:r>
            <a:r>
              <a:rPr lang="en-US" altLang="en-US" u="sng" smtClean="0">
                <a:latin typeface="Arial" charset="0"/>
                <a:cs typeface="Arial" charset="0"/>
              </a:rPr>
              <a:t>11010011</a:t>
            </a:r>
          </a:p>
          <a:p>
            <a:pPr lvl="1">
              <a:buFont typeface="Arial" charset="0"/>
              <a:buNone/>
            </a:pPr>
            <a:r>
              <a:rPr lang="en-US" altLang="en-US" smtClean="0">
                <a:latin typeface="Arial" charset="0"/>
                <a:cs typeface="Arial" charset="0"/>
              </a:rPr>
              <a:t>                                   10100</a:t>
            </a:r>
            <a:r>
              <a:rPr lang="en-US" altLang="en-US" smtClean="0">
                <a:solidFill>
                  <a:srgbClr val="FF0000"/>
                </a:solidFill>
                <a:latin typeface="Arial" charset="0"/>
                <a:cs typeface="Arial" charset="0"/>
              </a:rPr>
              <a:t>1</a:t>
            </a:r>
            <a:r>
              <a:rPr lang="en-US" altLang="en-US" smtClean="0">
                <a:latin typeface="Arial" charset="0"/>
                <a:cs typeface="Arial" charset="0"/>
              </a:rPr>
              <a:t>11</a:t>
            </a:r>
          </a:p>
          <a:p>
            <a:pPr lvl="1">
              <a:buFont typeface="Arial" charset="0"/>
              <a:buNone/>
            </a:pPr>
            <a:r>
              <a:rPr lang="en-US" altLang="en-US" smtClean="0">
                <a:latin typeface="Arial" charset="0"/>
                <a:cs typeface="Arial" charset="0"/>
              </a:rPr>
              <a:t>                                 10100</a:t>
            </a:r>
            <a:r>
              <a:rPr lang="en-US" altLang="en-US" smtClean="0">
                <a:solidFill>
                  <a:srgbClr val="FF0000"/>
                </a:solidFill>
                <a:latin typeface="Arial" charset="0"/>
                <a:cs typeface="Arial" charset="0"/>
              </a:rPr>
              <a:t>1</a:t>
            </a:r>
            <a:r>
              <a:rPr lang="en-US" altLang="en-US" smtClean="0">
                <a:latin typeface="Arial" charset="0"/>
                <a:cs typeface="Arial" charset="0"/>
              </a:rPr>
              <a:t>11</a:t>
            </a:r>
          </a:p>
          <a:p>
            <a:pPr lvl="1">
              <a:buFont typeface="Arial" charset="0"/>
              <a:buNone/>
            </a:pPr>
            <a:r>
              <a:rPr lang="en-US" altLang="en-US" smtClean="0">
                <a:latin typeface="Arial" charset="0"/>
                <a:cs typeface="Arial" charset="0"/>
              </a:rPr>
              <a:t>                           10100</a:t>
            </a:r>
            <a:r>
              <a:rPr lang="en-US" altLang="en-US" smtClean="0">
                <a:solidFill>
                  <a:srgbClr val="FF0000"/>
                </a:solidFill>
                <a:latin typeface="Arial" charset="0"/>
                <a:cs typeface="Arial" charset="0"/>
              </a:rPr>
              <a:t>1</a:t>
            </a:r>
            <a:r>
              <a:rPr lang="en-US" altLang="en-US" smtClean="0">
                <a:latin typeface="Arial" charset="0"/>
                <a:cs typeface="Arial" charset="0"/>
              </a:rPr>
              <a:t>11</a:t>
            </a:r>
          </a:p>
          <a:p>
            <a:pPr lvl="1">
              <a:buFont typeface="Arial" charset="0"/>
              <a:buNone/>
            </a:pPr>
            <a:r>
              <a:rPr lang="en-US" altLang="en-US" smtClean="0">
                <a:latin typeface="Arial" charset="0"/>
                <a:cs typeface="Arial" charset="0"/>
              </a:rPr>
              <a:t>                       10100</a:t>
            </a:r>
            <a:r>
              <a:rPr lang="en-US" altLang="en-US" smtClean="0">
                <a:solidFill>
                  <a:srgbClr val="FF0000"/>
                </a:solidFill>
                <a:latin typeface="Arial" charset="0"/>
                <a:cs typeface="Arial" charset="0"/>
              </a:rPr>
              <a:t>1</a:t>
            </a:r>
            <a:r>
              <a:rPr lang="en-US" altLang="en-US" smtClean="0">
                <a:latin typeface="Arial" charset="0"/>
                <a:cs typeface="Arial" charset="0"/>
              </a:rPr>
              <a:t>11</a:t>
            </a:r>
          </a:p>
          <a:p>
            <a:pPr lvl="1">
              <a:buFont typeface="Arial" charset="0"/>
              <a:buNone/>
            </a:pPr>
            <a:r>
              <a:rPr lang="en-US" altLang="en-US" smtClean="0">
                <a:latin typeface="Arial" charset="0"/>
                <a:cs typeface="Arial" charset="0"/>
              </a:rPr>
              <a:t>                + </a:t>
            </a:r>
            <a:r>
              <a:rPr lang="en-US" altLang="en-US" u="sng" smtClean="0">
                <a:latin typeface="Arial" charset="0"/>
                <a:cs typeface="Arial" charset="0"/>
              </a:rPr>
              <a:t>  10100</a:t>
            </a:r>
            <a:r>
              <a:rPr lang="en-US" altLang="en-US" u="sng" smtClean="0">
                <a:solidFill>
                  <a:srgbClr val="FF0000"/>
                </a:solidFill>
                <a:latin typeface="Arial" charset="0"/>
                <a:cs typeface="Arial" charset="0"/>
              </a:rPr>
              <a:t>1</a:t>
            </a:r>
            <a:r>
              <a:rPr lang="en-US" altLang="en-US" u="sng" smtClean="0">
                <a:latin typeface="Arial" charset="0"/>
                <a:cs typeface="Arial" charset="0"/>
              </a:rPr>
              <a:t>11              </a:t>
            </a:r>
            <a:r>
              <a:rPr lang="en-US" altLang="en-US" u="sng" smtClean="0">
                <a:solidFill>
                  <a:schemeClr val="bg1"/>
                </a:solidFill>
                <a:latin typeface="Arial" charset="0"/>
                <a:cs typeface="Arial" charset="0"/>
              </a:rPr>
              <a:t>.</a:t>
            </a:r>
            <a:r>
              <a:rPr lang="en-US" altLang="en-US" u="sng" smtClean="0">
                <a:latin typeface="Arial" charset="0"/>
                <a:cs typeface="Arial" charset="0"/>
              </a:rPr>
              <a:t> </a:t>
            </a:r>
          </a:p>
          <a:p>
            <a:pPr lvl="1">
              <a:buFont typeface="Arial" charset="0"/>
              <a:buNone/>
            </a:pPr>
            <a:r>
              <a:rPr lang="en-US" altLang="en-US" smtClean="0">
                <a:latin typeface="Arial" charset="0"/>
                <a:cs typeface="Arial" charset="0"/>
              </a:rPr>
              <a:t>                   100010</a:t>
            </a:r>
            <a:r>
              <a:rPr lang="en-US" altLang="en-US" b="1" smtClean="0">
                <a:solidFill>
                  <a:srgbClr val="FF0000"/>
                </a:solidFill>
                <a:latin typeface="Arial" charset="0"/>
                <a:cs typeface="Arial" charset="0"/>
              </a:rPr>
              <a:t>11101001</a:t>
            </a:r>
            <a:r>
              <a:rPr lang="en-US" altLang="en-US" smtClean="0">
                <a:latin typeface="Arial" charset="0"/>
                <a:cs typeface="Arial" charset="0"/>
              </a:rPr>
              <a:t>01</a:t>
            </a:r>
          </a:p>
          <a:p>
            <a:pPr lvl="1">
              <a:buFont typeface="Arial" charset="0"/>
              <a:buNone/>
            </a:pPr>
            <a:endParaRPr lang="en-US" altLang="en-US" smtClean="0">
              <a:latin typeface="Arial" charset="0"/>
              <a:cs typeface="Arial" charset="0"/>
            </a:endParaRPr>
          </a:p>
        </p:txBody>
      </p:sp>
      <p:sp>
        <p:nvSpPr>
          <p:cNvPr id="19460" name="TextBox 3"/>
          <p:cNvSpPr txBox="1">
            <a:spLocks noChangeArrowheads="1"/>
          </p:cNvSpPr>
          <p:nvPr/>
        </p:nvSpPr>
        <p:spPr bwMode="auto">
          <a:xfrm>
            <a:off x="5143500" y="4214813"/>
            <a:ext cx="3146425" cy="175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The </a:t>
            </a:r>
            <a:r>
              <a:rPr lang="en-CA" altLang="en-US" i="1"/>
              <a:t>avalanche</a:t>
            </a:r>
            <a:r>
              <a:rPr lang="en-CA" altLang="en-US"/>
              <a:t> effect:  when changing one bits has the potential of affecting all bits in the result:</a:t>
            </a:r>
          </a:p>
          <a:p>
            <a:pPr eaLnBrk="1" hangingPunct="1"/>
            <a:r>
              <a:rPr lang="en-US" altLang="en-US"/>
              <a:t>10100</a:t>
            </a:r>
            <a:r>
              <a:rPr lang="en-US" altLang="en-US">
                <a:solidFill>
                  <a:srgbClr val="FF0000"/>
                </a:solidFill>
              </a:rPr>
              <a:t>0</a:t>
            </a:r>
            <a:r>
              <a:rPr lang="en-US" altLang="en-US"/>
              <a:t>11 × 11010011</a:t>
            </a:r>
          </a:p>
          <a:p>
            <a:pPr eaLnBrk="1" hangingPunct="1"/>
            <a:r>
              <a:rPr lang="en-CA" altLang="en-US"/>
              <a:t>    = 1000</a:t>
            </a:r>
            <a:r>
              <a:rPr lang="en-CA" altLang="en-US">
                <a:solidFill>
                  <a:srgbClr val="FF0000"/>
                </a:solidFill>
              </a:rPr>
              <a:t>0110010110</a:t>
            </a:r>
            <a:r>
              <a:rPr lang="en-CA" altLang="en-US"/>
              <a:t>01</a:t>
            </a:r>
          </a:p>
        </p:txBody>
      </p:sp>
      <p:sp>
        <p:nvSpPr>
          <p:cNvPr id="19461" name="TextBox 4"/>
          <p:cNvSpPr txBox="1">
            <a:spLocks noChangeArrowheads="1"/>
          </p:cNvSpPr>
          <p:nvPr/>
        </p:nvSpPr>
        <p:spPr bwMode="auto">
          <a:xfrm>
            <a:off x="68263" y="4068763"/>
            <a:ext cx="2146300"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C++ truncates the</a:t>
            </a:r>
            <a:br>
              <a:rPr lang="en-CA" altLang="en-US"/>
            </a:br>
            <a:r>
              <a:rPr lang="en-CA" altLang="en-US"/>
              <a:t>product of two </a:t>
            </a:r>
            <a:r>
              <a:rPr lang="en-CA" altLang="en-US" i="1">
                <a:latin typeface="Times New Roman" pitchFamily="18" charset="0"/>
                <a:cs typeface="Times New Roman" pitchFamily="18" charset="0"/>
              </a:rPr>
              <a:t>n</a:t>
            </a:r>
            <a:r>
              <a:rPr lang="en-CA" altLang="en-US"/>
              <a:t>-bit</a:t>
            </a:r>
          </a:p>
          <a:p>
            <a:pPr eaLnBrk="1" hangingPunct="1"/>
            <a:r>
              <a:rPr lang="en-CA" altLang="en-US"/>
              <a:t>numbers to </a:t>
            </a:r>
            <a:r>
              <a:rPr lang="en-CA" altLang="en-US" i="1">
                <a:latin typeface="Times New Roman" pitchFamily="18" charset="0"/>
                <a:cs typeface="Times New Roman" pitchFamily="18" charset="0"/>
              </a:rPr>
              <a:t>n</a:t>
            </a:r>
            <a:r>
              <a:rPr lang="en-CA" altLang="en-US"/>
              <a:t> bits</a:t>
            </a:r>
          </a:p>
        </p:txBody>
      </p:sp>
      <p:sp>
        <p:nvSpPr>
          <p:cNvPr id="19462"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a:t>
            </a:r>
            <a:endParaRPr lang="en-CA" altLang="en-US" dirty="0"/>
          </a:p>
        </p:txBody>
      </p:sp>
    </p:spTree>
    <p:extLst>
      <p:ext uri="{BB962C8B-B14F-4D97-AF65-F5344CB8AC3E}">
        <p14:creationId xmlns:p14="http://schemas.microsoft.com/office/powerpoint/2010/main" val="12985091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dirty="0" smtClean="0">
                <a:latin typeface="Arial" charset="0"/>
                <a:cs typeface="Arial" charset="0"/>
              </a:rPr>
              <a:t>Multiplication techniques</a:t>
            </a:r>
            <a:endParaRPr lang="en-US" altLang="en-US" dirty="0" smtClean="0">
              <a:latin typeface="Consolas" pitchFamily="49" charset="0"/>
              <a:cs typeface="Arial" charset="0"/>
            </a:endParaRPr>
          </a:p>
        </p:txBody>
      </p:sp>
      <p:sp>
        <p:nvSpPr>
          <p:cNvPr id="2048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Multiplication can be used in </a:t>
            </a:r>
            <a:r>
              <a:rPr lang="en-US" altLang="en-US" dirty="0" smtClean="0">
                <a:latin typeface="Arial" charset="0"/>
                <a:cs typeface="Arial" charset="0"/>
              </a:rPr>
              <a:t>encryption as with IDEA</a:t>
            </a:r>
            <a:r>
              <a:rPr lang="en-US" altLang="en-US" dirty="0" smtClean="0">
                <a:latin typeface="Arial" charset="0"/>
                <a:cs typeface="Arial" charset="0"/>
              </a:rPr>
              <a:t>:</a:t>
            </a:r>
          </a:p>
          <a:p>
            <a:pPr lvl="1">
              <a:buFont typeface="Arial" charset="0"/>
              <a:buNone/>
            </a:pPr>
            <a:endParaRPr lang="en-US" altLang="en-US" sz="1600" dirty="0" smtClean="0">
              <a:latin typeface="Consolas" pitchFamily="49" charset="0"/>
              <a:cs typeface="Arial" charset="0"/>
            </a:endParaRPr>
          </a:p>
          <a:p>
            <a:pPr lvl="1">
              <a:buFont typeface="Arial" charset="0"/>
              <a:buNone/>
            </a:pPr>
            <a:r>
              <a:rPr lang="en-US" altLang="en-US" sz="1600" dirty="0" smtClean="0">
                <a:latin typeface="Consolas" pitchFamily="49" charset="0"/>
                <a:cs typeface="Arial" charset="0"/>
              </a:rPr>
              <a:t>unsigned short a, b, c, d; // 64 bit number broken into four 16 bits</a:t>
            </a:r>
          </a:p>
          <a:p>
            <a:pPr lvl="1">
              <a:buFont typeface="Arial" charset="0"/>
              <a:buNone/>
            </a:pPr>
            <a:r>
              <a:rPr lang="en-US" altLang="en-US" sz="1600" dirty="0" smtClean="0">
                <a:latin typeface="Consolas" pitchFamily="49" charset="0"/>
                <a:cs typeface="Arial" charset="0"/>
              </a:rPr>
              <a:t>unsigned short z[9][6];    // 52 numbers based on key (2 unused) </a:t>
            </a:r>
          </a:p>
          <a:p>
            <a:pPr lvl="1">
              <a:buFont typeface="Arial" charset="0"/>
              <a:buNone/>
            </a:pPr>
            <a:endParaRPr lang="en-US" altLang="en-US" sz="1600" dirty="0" smtClean="0">
              <a:latin typeface="Consolas" pitchFamily="49" charset="0"/>
              <a:cs typeface="Arial" charset="0"/>
            </a:endParaRPr>
          </a:p>
          <a:p>
            <a:pPr lvl="1">
              <a:buFont typeface="Arial" charset="0"/>
              <a:buNone/>
            </a:pPr>
            <a:r>
              <a:rPr lang="en-US" altLang="en-US" sz="1600" dirty="0" smtClean="0">
                <a:latin typeface="Consolas" pitchFamily="49" charset="0"/>
                <a:cs typeface="Arial" charset="0"/>
              </a:rPr>
              <a:t>for (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 = 0; </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 &lt; 8; ++</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 ) {</a:t>
            </a:r>
          </a:p>
          <a:p>
            <a:pPr lvl="1">
              <a:buFont typeface="Arial" charset="0"/>
              <a:buNone/>
            </a:pPr>
            <a:r>
              <a:rPr lang="en-US" altLang="en-US" sz="1600" dirty="0" smtClean="0">
                <a:latin typeface="Consolas" pitchFamily="49" charset="0"/>
                <a:cs typeface="Arial" charset="0"/>
              </a:rPr>
              <a:t>    a *=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][0];  b +=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][1];  c +=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][2];  d *=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][3];</a:t>
            </a:r>
          </a:p>
          <a:p>
            <a:pPr lvl="1">
              <a:buFont typeface="Arial" charset="0"/>
              <a:buNone/>
            </a:pPr>
            <a:r>
              <a:rPr lang="en-US" altLang="en-US" sz="1600" dirty="0" smtClean="0">
                <a:latin typeface="Consolas" pitchFamily="49" charset="0"/>
                <a:cs typeface="Arial" charset="0"/>
              </a:rPr>
              <a:t>    e =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][4]*(</a:t>
            </a:r>
            <a:r>
              <a:rPr lang="en-US" altLang="en-US" sz="1600" dirty="0" err="1" smtClean="0">
                <a:latin typeface="Consolas" pitchFamily="49" charset="0"/>
                <a:cs typeface="Arial" charset="0"/>
              </a:rPr>
              <a:t>a^c</a:t>
            </a:r>
            <a:r>
              <a:rPr lang="en-US" altLang="en-US" sz="1600" dirty="0" smtClean="0">
                <a:latin typeface="Consolas" pitchFamily="49" charset="0"/>
                <a:cs typeface="Arial" charset="0"/>
              </a:rPr>
              <a:t>);</a:t>
            </a:r>
          </a:p>
          <a:p>
            <a:pPr lvl="1">
              <a:buFont typeface="Arial" charset="0"/>
              <a:buNone/>
            </a:pPr>
            <a:r>
              <a:rPr lang="en-US" altLang="en-US" sz="1600" dirty="0" smtClean="0">
                <a:latin typeface="Consolas" pitchFamily="49" charset="0"/>
                <a:cs typeface="Arial" charset="0"/>
              </a:rPr>
              <a:t>    f = ( e + (</a:t>
            </a:r>
            <a:r>
              <a:rPr lang="en-US" altLang="en-US" sz="1600" dirty="0" err="1" smtClean="0">
                <a:latin typeface="Consolas" pitchFamily="49" charset="0"/>
                <a:cs typeface="Arial" charset="0"/>
              </a:rPr>
              <a:t>b^d</a:t>
            </a:r>
            <a:r>
              <a:rPr lang="en-US" altLang="en-US" sz="1600" dirty="0" smtClean="0">
                <a:latin typeface="Consolas" pitchFamily="49" charset="0"/>
                <a:cs typeface="Arial" charset="0"/>
              </a:rPr>
              <a:t>) )*z[</a:t>
            </a:r>
            <a:r>
              <a:rPr lang="en-US" altLang="en-US" sz="1600" dirty="0" err="1" smtClean="0">
                <a:latin typeface="Consolas" pitchFamily="49" charset="0"/>
                <a:cs typeface="Arial" charset="0"/>
              </a:rPr>
              <a:t>i</a:t>
            </a:r>
            <a:r>
              <a:rPr lang="en-US" altLang="en-US" sz="1600" dirty="0" smtClean="0">
                <a:latin typeface="Consolas" pitchFamily="49" charset="0"/>
                <a:cs typeface="Arial" charset="0"/>
              </a:rPr>
              <a:t>][5];</a:t>
            </a:r>
          </a:p>
          <a:p>
            <a:pPr lvl="1">
              <a:buFont typeface="Arial" charset="0"/>
              <a:buNone/>
            </a:pPr>
            <a:r>
              <a:rPr lang="en-US" altLang="en-US" sz="1600" dirty="0" smtClean="0">
                <a:latin typeface="Consolas" pitchFamily="49" charset="0"/>
                <a:cs typeface="Arial" charset="0"/>
              </a:rPr>
              <a:t>    e += f;</a:t>
            </a:r>
          </a:p>
          <a:p>
            <a:pPr lvl="1">
              <a:buFont typeface="Arial" charset="0"/>
              <a:buNone/>
            </a:pPr>
            <a:r>
              <a:rPr lang="en-US" altLang="en-US" sz="1600" dirty="0" smtClean="0">
                <a:latin typeface="Consolas" pitchFamily="49" charset="0"/>
                <a:cs typeface="Arial" charset="0"/>
              </a:rPr>
              <a:t>    a ^= f;    </a:t>
            </a:r>
            <a:r>
              <a:rPr lang="en-US" altLang="en-US" sz="1600" dirty="0" err="1" smtClean="0">
                <a:latin typeface="Consolas" pitchFamily="49" charset="0"/>
                <a:cs typeface="Arial" charset="0"/>
              </a:rPr>
              <a:t>tmp</a:t>
            </a:r>
            <a:r>
              <a:rPr lang="en-US" altLang="en-US" sz="1600" dirty="0" smtClean="0">
                <a:latin typeface="Consolas" pitchFamily="49" charset="0"/>
                <a:cs typeface="Arial" charset="0"/>
              </a:rPr>
              <a:t> = b;    b = </a:t>
            </a:r>
            <a:r>
              <a:rPr lang="en-US" altLang="en-US" sz="1600" dirty="0" err="1" smtClean="0">
                <a:latin typeface="Consolas" pitchFamily="49" charset="0"/>
                <a:cs typeface="Arial" charset="0"/>
              </a:rPr>
              <a:t>c^f</a:t>
            </a:r>
            <a:r>
              <a:rPr lang="en-US" altLang="en-US" sz="1600" dirty="0" smtClean="0">
                <a:latin typeface="Consolas" pitchFamily="49" charset="0"/>
                <a:cs typeface="Arial" charset="0"/>
              </a:rPr>
              <a:t>;    c = </a:t>
            </a:r>
            <a:r>
              <a:rPr lang="en-US" altLang="en-US" sz="1600" dirty="0" err="1" smtClean="0">
                <a:latin typeface="Consolas" pitchFamily="49" charset="0"/>
                <a:cs typeface="Arial" charset="0"/>
              </a:rPr>
              <a:t>tmp^e</a:t>
            </a:r>
            <a:r>
              <a:rPr lang="en-US" altLang="en-US" sz="1600" dirty="0" smtClean="0">
                <a:latin typeface="Consolas" pitchFamily="49" charset="0"/>
                <a:cs typeface="Arial" charset="0"/>
              </a:rPr>
              <a:t>;    d ^= e;</a:t>
            </a:r>
          </a:p>
          <a:p>
            <a:pPr lvl="1">
              <a:buFont typeface="Arial" charset="0"/>
              <a:buNone/>
            </a:pPr>
            <a:r>
              <a:rPr lang="en-US" altLang="en-US" sz="1600" dirty="0" smtClean="0">
                <a:latin typeface="Consolas" pitchFamily="49" charset="0"/>
                <a:cs typeface="Arial" charset="0"/>
              </a:rPr>
              <a:t>}</a:t>
            </a:r>
          </a:p>
          <a:p>
            <a:pPr lvl="1">
              <a:buFont typeface="Arial" charset="0"/>
              <a:buNone/>
            </a:pPr>
            <a:endParaRPr lang="en-US" altLang="en-US" sz="1600" dirty="0" smtClean="0">
              <a:latin typeface="Consolas" pitchFamily="49" charset="0"/>
              <a:cs typeface="Arial" charset="0"/>
            </a:endParaRPr>
          </a:p>
          <a:p>
            <a:pPr lvl="1">
              <a:buFont typeface="Arial" charset="0"/>
              <a:buNone/>
            </a:pPr>
            <a:r>
              <a:rPr lang="en-US" altLang="en-US" sz="1600" dirty="0" smtClean="0">
                <a:latin typeface="Consolas" pitchFamily="49" charset="0"/>
                <a:cs typeface="Arial" charset="0"/>
              </a:rPr>
              <a:t> a *= z[8][0];  b += z[8][1];  c += z[8][2];  d *= z[8][3];</a:t>
            </a:r>
          </a:p>
        </p:txBody>
      </p:sp>
      <p:sp>
        <p:nvSpPr>
          <p:cNvPr id="5" name="TextBox 4"/>
          <p:cNvSpPr txBox="1"/>
          <p:nvPr/>
        </p:nvSpPr>
        <p:spPr>
          <a:xfrm>
            <a:off x="3500438" y="6143625"/>
            <a:ext cx="4929187" cy="369888"/>
          </a:xfrm>
          <a:prstGeom prst="rect">
            <a:avLst/>
          </a:prstGeom>
          <a:noFill/>
        </p:spPr>
        <p:txBody>
          <a:bodyPr>
            <a:spAutoFit/>
          </a:bodyPr>
          <a:lstStyle/>
          <a:p>
            <a:pPr>
              <a:defRPr/>
            </a:pPr>
            <a:r>
              <a:rPr lang="en-CA" dirty="0" err="1">
                <a:solidFill>
                  <a:schemeClr val="bg1">
                    <a:lumMod val="65000"/>
                  </a:schemeClr>
                </a:solidFill>
              </a:rPr>
              <a:t>Xuejia</a:t>
            </a:r>
            <a:r>
              <a:rPr lang="en-CA" dirty="0">
                <a:solidFill>
                  <a:schemeClr val="bg1">
                    <a:lumMod val="65000"/>
                  </a:schemeClr>
                </a:solidFill>
              </a:rPr>
              <a:t> Lai and James Massey</a:t>
            </a:r>
          </a:p>
        </p:txBody>
      </p:sp>
      <p:sp>
        <p:nvSpPr>
          <p:cNvPr id="20485"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a:t>
            </a:r>
            <a:endParaRPr lang="en-CA" altLang="en-US" dirty="0"/>
          </a:p>
        </p:txBody>
      </p:sp>
    </p:spTree>
    <p:extLst>
      <p:ext uri="{BB962C8B-B14F-4D97-AF65-F5344CB8AC3E}">
        <p14:creationId xmlns:p14="http://schemas.microsoft.com/office/powerpoint/2010/main" val="16449254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150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Multiplying by a </a:t>
            </a:r>
            <a:r>
              <a:rPr lang="en-US" altLang="en-US" dirty="0" smtClean="0">
                <a:latin typeface="Arial" charset="0"/>
                <a:cs typeface="Arial" charset="0"/>
              </a:rPr>
              <a:t>fixed constant </a:t>
            </a:r>
            <a:r>
              <a:rPr lang="en-US" altLang="en-US" dirty="0" smtClean="0">
                <a:latin typeface="Arial" charset="0"/>
                <a:cs typeface="Arial" charset="0"/>
              </a:rPr>
              <a:t>is </a:t>
            </a:r>
            <a:r>
              <a:rPr lang="en-US" altLang="en-US" dirty="0" smtClean="0">
                <a:latin typeface="Arial" charset="0"/>
                <a:cs typeface="Arial" charset="0"/>
              </a:rPr>
              <a:t>a reasonable method</a:t>
            </a:r>
            <a:endParaRPr lang="en-US" altLang="en-US" dirty="0" smtClean="0">
              <a:latin typeface="Arial" charset="0"/>
              <a:cs typeface="Arial" charset="0"/>
            </a:endParaRPr>
          </a:p>
          <a:p>
            <a:pPr lvl="1"/>
            <a:r>
              <a:rPr lang="en-US" altLang="en-US" dirty="0" smtClean="0">
                <a:latin typeface="Arial" charset="0"/>
                <a:cs typeface="Arial" charset="0"/>
              </a:rPr>
              <a:t>Take the middle </a:t>
            </a:r>
            <a:r>
              <a:rPr lang="en-US" altLang="en-US" i="1" dirty="0" smtClean="0">
                <a:latin typeface="Times New Roman" pitchFamily="18" charset="0"/>
                <a:cs typeface="Times New Roman" pitchFamily="18" charset="0"/>
              </a:rPr>
              <a:t>m</a:t>
            </a:r>
            <a:r>
              <a:rPr lang="en-US" altLang="en-US" dirty="0" smtClean="0">
                <a:latin typeface="Arial" charset="0"/>
                <a:cs typeface="Arial" charset="0"/>
              </a:rPr>
              <a:t> bits of </a:t>
            </a:r>
            <a:r>
              <a:rPr lang="en-US" altLang="en-US" i="1" dirty="0" smtClean="0">
                <a:latin typeface="Times New Roman" pitchFamily="18" charset="0"/>
                <a:cs typeface="Times New Roman" pitchFamily="18" charset="0"/>
              </a:rPr>
              <a:t>Cn</a:t>
            </a:r>
            <a:r>
              <a:rPr lang="en-US" altLang="en-US" dirty="0" smtClean="0">
                <a:latin typeface="Arial" charset="0"/>
                <a:cs typeface="Arial" charset="0"/>
              </a:rPr>
              <a:t>:</a:t>
            </a:r>
          </a:p>
          <a:p>
            <a:pPr>
              <a:buFontTx/>
              <a:buNone/>
            </a:pPr>
            <a:endParaRPr lang="en-US" altLang="en-US" dirty="0" smtClean="0">
              <a:latin typeface="Arial" charset="0"/>
              <a:cs typeface="Arial" charset="0"/>
            </a:endParaRPr>
          </a:p>
          <a:p>
            <a:pPr>
              <a:buFontTx/>
              <a:buNone/>
            </a:pPr>
            <a:r>
              <a:rPr lang="en-US" altLang="en-US" dirty="0" smtClean="0">
                <a:latin typeface="Arial" charset="0"/>
                <a:cs typeface="Arial" charset="0"/>
              </a:rPr>
              <a:t>	</a:t>
            </a:r>
            <a:r>
              <a:rPr lang="en-US" altLang="en-US" sz="1600" dirty="0" smtClean="0">
                <a:latin typeface="Consolas" pitchFamily="49" charset="0"/>
                <a:cs typeface="Arial" charset="0"/>
              </a:rPr>
              <a:t>	</a:t>
            </a:r>
            <a:r>
              <a:rPr lang="en-US" altLang="en-US" sz="1800" dirty="0" smtClean="0">
                <a:latin typeface="Consolas" pitchFamily="49" charset="0"/>
                <a:cs typeface="Arial" charset="0"/>
              </a:rPr>
              <a:t>unsigned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const C = 581869333;  // some number</a:t>
            </a:r>
          </a:p>
          <a:p>
            <a:pPr>
              <a:buFontTx/>
              <a:buNone/>
            </a:pPr>
            <a:endParaRPr lang="en-US" altLang="en-US" sz="1800" dirty="0" smtClean="0">
              <a:latin typeface="Consolas" pitchFamily="49" charset="0"/>
              <a:cs typeface="Arial" charset="0"/>
            </a:endParaRPr>
          </a:p>
          <a:p>
            <a:pPr>
              <a:buFontTx/>
              <a:buNone/>
            </a:pPr>
            <a:r>
              <a:rPr lang="en-US" altLang="en-US" sz="1800" dirty="0" smtClean="0">
                <a:latin typeface="Consolas" pitchFamily="49" charset="0"/>
                <a:cs typeface="Arial" charset="0"/>
              </a:rPr>
              <a:t>		unsigned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a:t>
            </a:r>
            <a:r>
              <a:rPr lang="en-US" altLang="en-US" sz="1800" dirty="0" err="1" smtClean="0">
                <a:latin typeface="Consolas" pitchFamily="49" charset="0"/>
                <a:cs typeface="Arial" charset="0"/>
              </a:rPr>
              <a:t>hash_M</a:t>
            </a:r>
            <a:r>
              <a:rPr lang="en-US" altLang="en-US" sz="1800" dirty="0" smtClean="0">
                <a:latin typeface="Consolas" pitchFamily="49" charset="0"/>
                <a:cs typeface="Arial" charset="0"/>
              </a:rPr>
              <a:t>( unsigned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n, unsigned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m ) {</a:t>
            </a:r>
          </a:p>
          <a:p>
            <a:pPr>
              <a:buFontTx/>
              <a:buNone/>
            </a:pPr>
            <a:r>
              <a:rPr lang="en-US" altLang="en-US" sz="1800" dirty="0" smtClean="0">
                <a:latin typeface="Consolas" pitchFamily="49" charset="0"/>
                <a:cs typeface="Arial" charset="0"/>
              </a:rPr>
              <a:t>		    unsigned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shift = (32 – m)/2;</a:t>
            </a:r>
          </a:p>
          <a:p>
            <a:pPr>
              <a:buFontTx/>
              <a:buNone/>
            </a:pPr>
            <a:r>
              <a:rPr lang="en-US" altLang="en-US" sz="1800" dirty="0" smtClean="0">
                <a:latin typeface="Consolas" pitchFamily="49" charset="0"/>
                <a:cs typeface="Arial" charset="0"/>
              </a:rPr>
              <a:t>		    return ((C*n) &gt;&gt; shift) &amp; ((1 &lt;&lt; m) – 1);</a:t>
            </a:r>
          </a:p>
          <a:p>
            <a:pPr>
              <a:buFontTx/>
              <a:buNone/>
            </a:pPr>
            <a:r>
              <a:rPr lang="en-US" altLang="en-US" sz="1800" dirty="0" smtClean="0">
                <a:latin typeface="Consolas" pitchFamily="49" charset="0"/>
                <a:cs typeface="Arial" charset="0"/>
              </a:rPr>
              <a:t>		}</a:t>
            </a:r>
          </a:p>
        </p:txBody>
      </p:sp>
      <p:sp>
        <p:nvSpPr>
          <p:cNvPr id="21508"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a:t>
            </a:r>
            <a:endParaRPr lang="en-CA" altLang="en-US" dirty="0"/>
          </a:p>
        </p:txBody>
      </p:sp>
    </p:spTree>
    <p:extLst>
      <p:ext uri="{BB962C8B-B14F-4D97-AF65-F5344CB8AC3E}">
        <p14:creationId xmlns:p14="http://schemas.microsoft.com/office/powerpoint/2010/main" val="11083095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253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Suppose that the value </a:t>
            </a:r>
            <a:r>
              <a:rPr lang="en-US" altLang="en-US" i="1" smtClean="0">
                <a:latin typeface="Times" pitchFamily="18" charset="0"/>
                <a:cs typeface="Times" pitchFamily="18" charset="0"/>
              </a:rPr>
              <a:t>m</a:t>
            </a:r>
            <a:r>
              <a:rPr lang="en-US" altLang="en-US" smtClean="0">
                <a:latin typeface="Times" pitchFamily="18" charset="0"/>
                <a:cs typeface="Times" pitchFamily="18" charset="0"/>
              </a:rPr>
              <a:t> = 10 </a:t>
            </a:r>
            <a:r>
              <a:rPr lang="en-US" altLang="en-US" smtClean="0">
                <a:latin typeface="Arial" charset="0"/>
                <a:cs typeface="Arial" charset="0"/>
              </a:rPr>
              <a:t>(</a:t>
            </a:r>
            <a:r>
              <a:rPr lang="en-US" altLang="en-US" i="1" smtClean="0">
                <a:latin typeface="Times New Roman" pitchFamily="18" charset="0"/>
                <a:cs typeface="Times New Roman" pitchFamily="18" charset="0"/>
              </a:rPr>
              <a:t>M</a:t>
            </a:r>
            <a:r>
              <a:rPr lang="en-US" altLang="en-US" smtClean="0">
                <a:latin typeface="Times New Roman" pitchFamily="18" charset="0"/>
                <a:cs typeface="Times New Roman" pitchFamily="18" charset="0"/>
              </a:rPr>
              <a:t> = 1024</a:t>
            </a:r>
            <a:r>
              <a:rPr lang="en-US" altLang="en-US" smtClean="0">
                <a:latin typeface="Arial" charset="0"/>
                <a:cs typeface="Arial" charset="0"/>
              </a:rPr>
              <a:t>) and </a:t>
            </a:r>
            <a:r>
              <a:rPr lang="en-US" altLang="en-US" i="1" smtClean="0">
                <a:latin typeface="Times" pitchFamily="18" charset="0"/>
                <a:cs typeface="Times" pitchFamily="18" charset="0"/>
              </a:rPr>
              <a:t>n</a:t>
            </a:r>
            <a:r>
              <a:rPr lang="en-US" altLang="en-US" smtClean="0">
                <a:latin typeface="Times" pitchFamily="18" charset="0"/>
                <a:cs typeface="Times" pitchFamily="18" charset="0"/>
              </a:rPr>
              <a:t> = 42</a:t>
            </a: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((C*n) &gt;&gt; shift) &amp; ((1 &lt;&lt; m) – 1);</a:t>
            </a:r>
          </a:p>
          <a:p>
            <a:pPr>
              <a:buFontTx/>
              <a:buNone/>
            </a:pPr>
            <a:r>
              <a:rPr lang="en-US" altLang="en-US" sz="1600" smtClean="0">
                <a:latin typeface="Consolas" pitchFamily="49" charset="0"/>
                <a:cs typeface="Arial" charset="0"/>
              </a:rPr>
              <a:t>		}</a:t>
            </a:r>
          </a:p>
        </p:txBody>
      </p:sp>
      <p:sp>
        <p:nvSpPr>
          <p:cNvPr id="22532"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a:t>
            </a:r>
            <a:endParaRPr lang="en-CA" altLang="en-US" dirty="0"/>
          </a:p>
        </p:txBody>
      </p:sp>
    </p:spTree>
    <p:extLst>
      <p:ext uri="{BB962C8B-B14F-4D97-AF65-F5344CB8AC3E}">
        <p14:creationId xmlns:p14="http://schemas.microsoft.com/office/powerpoint/2010/main" val="3036317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355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First calculate the shift</a:t>
            </a:r>
            <a:endParaRPr lang="en-US" altLang="en-US" smtClean="0">
              <a:latin typeface="Times" pitchFamily="18" charset="0"/>
              <a:cs typeface="Times"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a:t>
            </a:r>
            <a:r>
              <a:rPr lang="en-US" altLang="en-US" sz="1600" b="1" smtClean="0">
                <a:solidFill>
                  <a:srgbClr val="FF0000"/>
                </a:solidFill>
                <a:latin typeface="Consolas" pitchFamily="49" charset="0"/>
                <a:cs typeface="Arial" charset="0"/>
              </a:rPr>
              <a:t>unsigned int shift = (32 – m)/2;</a:t>
            </a:r>
          </a:p>
          <a:p>
            <a:pPr>
              <a:buFontTx/>
              <a:buNone/>
            </a:pPr>
            <a:r>
              <a:rPr lang="en-US" altLang="en-US" sz="1600" smtClean="0">
                <a:latin typeface="Consolas" pitchFamily="49" charset="0"/>
                <a:cs typeface="Arial" charset="0"/>
              </a:rPr>
              <a:t>		    return ((C*n) &gt;&gt; shift) &amp; ((1 &lt;&lt; m) – 1);</a:t>
            </a:r>
          </a:p>
          <a:p>
            <a:pPr>
              <a:buFontTx/>
              <a:buNone/>
            </a:pPr>
            <a:r>
              <a:rPr lang="en-US" altLang="en-US" sz="1600" smtClean="0">
                <a:latin typeface="Consolas" pitchFamily="49" charset="0"/>
                <a:cs typeface="Arial" charset="0"/>
              </a:rPr>
              <a:t>		}</a:t>
            </a:r>
          </a:p>
        </p:txBody>
      </p:sp>
      <p:sp>
        <p:nvSpPr>
          <p:cNvPr id="23556" name="TextBox 3"/>
          <p:cNvSpPr txBox="1">
            <a:spLocks noChangeArrowheads="1"/>
          </p:cNvSpPr>
          <p:nvPr/>
        </p:nvSpPr>
        <p:spPr bwMode="auto">
          <a:xfrm>
            <a:off x="468313" y="3644900"/>
            <a:ext cx="1450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solidFill>
                  <a:srgbClr val="FF0000"/>
                </a:solidFill>
                <a:latin typeface="Consolas" pitchFamily="49" charset="0"/>
                <a:cs typeface="Consolas" pitchFamily="49" charset="0"/>
              </a:rPr>
              <a:t>shift = 11</a:t>
            </a:r>
          </a:p>
        </p:txBody>
      </p:sp>
      <p:sp>
        <p:nvSpPr>
          <p:cNvPr id="23557" name="TextBox 4"/>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3558"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954652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Previously, we considered means for calculating 32-bit hash values</a:t>
            </a:r>
          </a:p>
          <a:p>
            <a:pPr lvl="1"/>
            <a:r>
              <a:rPr lang="en-US" altLang="en-US" dirty="0" smtClean="0">
                <a:latin typeface="Arial" charset="0"/>
                <a:cs typeface="Arial" charset="0"/>
              </a:rPr>
              <a:t>Explicitly defined hash values</a:t>
            </a:r>
          </a:p>
          <a:p>
            <a:pPr lvl="1"/>
            <a:r>
              <a:rPr lang="en-US" altLang="en-US" dirty="0" smtClean="0">
                <a:latin typeface="Arial" charset="0"/>
                <a:cs typeface="Arial" charset="0"/>
              </a:rPr>
              <a:t>Implicitly calculated hash values</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Practically, we will require a hash value on the range </a:t>
            </a:r>
            <a:r>
              <a:rPr lang="en-US" altLang="en-US" dirty="0" smtClean="0">
                <a:latin typeface="Times New Roman" pitchFamily="18" charset="0"/>
                <a:cs typeface="Arial" charset="0"/>
              </a:rPr>
              <a:t>0, ..., </a:t>
            </a:r>
            <a:r>
              <a:rPr lang="en-US" altLang="en-US" i="1" dirty="0" smtClean="0">
                <a:latin typeface="Times New Roman" pitchFamily="18" charset="0"/>
                <a:cs typeface="Arial" charset="0"/>
              </a:rPr>
              <a:t>M</a:t>
            </a:r>
            <a:r>
              <a:rPr lang="en-US" altLang="en-US" dirty="0" smtClean="0">
                <a:latin typeface="Times New Roman" pitchFamily="18" charset="0"/>
                <a:cs typeface="Arial" charset="0"/>
              </a:rPr>
              <a:t> – 1</a:t>
            </a:r>
            <a:r>
              <a:rPr lang="en-US" altLang="en-US" dirty="0" smtClean="0">
                <a:latin typeface="Arial" charset="0"/>
                <a:cs typeface="Arial" charset="0"/>
              </a:rPr>
              <a:t>:</a:t>
            </a:r>
          </a:p>
          <a:p>
            <a:pPr lvl="1"/>
            <a:r>
              <a:rPr lang="en-US" altLang="en-US" dirty="0" smtClean="0">
                <a:latin typeface="Arial" charset="0"/>
                <a:cs typeface="Arial" charset="0"/>
              </a:rPr>
              <a:t>The modulus operator </a:t>
            </a:r>
            <a:r>
              <a:rPr lang="en-US" altLang="en-US" dirty="0" smtClean="0">
                <a:latin typeface="Consolas" pitchFamily="49" charset="0"/>
                <a:cs typeface="Arial" charset="0"/>
              </a:rPr>
              <a:t>%</a:t>
            </a:r>
            <a:endParaRPr lang="en-US" altLang="en-US" i="1" dirty="0" smtClean="0">
              <a:latin typeface="Consolas" pitchFamily="49" charset="0"/>
              <a:cs typeface="Arial" charset="0"/>
            </a:endParaRPr>
          </a:p>
          <a:p>
            <a:pPr lvl="1"/>
            <a:r>
              <a:rPr lang="en-US" altLang="en-US" dirty="0" smtClean="0">
                <a:latin typeface="Arial" charset="0"/>
                <a:cs typeface="Arial" charset="0"/>
              </a:rPr>
              <a:t>Review of bitwise operations</a:t>
            </a:r>
          </a:p>
          <a:p>
            <a:pPr lvl="1"/>
            <a:r>
              <a:rPr lang="en-US" altLang="en-US" dirty="0" smtClean="0">
                <a:latin typeface="Arial" charset="0"/>
                <a:cs typeface="Arial" charset="0"/>
              </a:rPr>
              <a:t>The multiplicative method</a:t>
            </a:r>
          </a:p>
        </p:txBody>
      </p:sp>
    </p:spTree>
    <p:extLst>
      <p:ext uri="{BB962C8B-B14F-4D97-AF65-F5344CB8AC3E}">
        <p14:creationId xmlns:p14="http://schemas.microsoft.com/office/powerpoint/2010/main" val="408738006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9" descr="C:\Users\dwharder\Desktop\vx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84638"/>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4580"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Next, </a:t>
            </a:r>
            <a:r>
              <a:rPr lang="en-US" altLang="en-US" i="1" smtClean="0">
                <a:latin typeface="Times" pitchFamily="18" charset="0"/>
                <a:cs typeface="Times" pitchFamily="18" charset="0"/>
              </a:rPr>
              <a:t>n</a:t>
            </a:r>
            <a:r>
              <a:rPr lang="en-US" altLang="en-US" smtClean="0">
                <a:latin typeface="Times" pitchFamily="18" charset="0"/>
                <a:cs typeface="Times" pitchFamily="18" charset="0"/>
              </a:rPr>
              <a:t> = 42</a:t>
            </a:r>
            <a:r>
              <a:rPr lang="en-US" altLang="en-US" smtClean="0">
                <a:latin typeface="Arial" charset="0"/>
                <a:cs typeface="Arial" charset="0"/>
              </a:rPr>
              <a:t> or </a:t>
            </a:r>
            <a:r>
              <a:rPr lang="en-US" altLang="en-US" smtClean="0">
                <a:latin typeface="Times New Roman" pitchFamily="18" charset="0"/>
                <a:cs typeface="Times New Roman" pitchFamily="18" charset="0"/>
              </a:rPr>
              <a:t>101010</a:t>
            </a:r>
            <a:r>
              <a:rPr lang="en-US" altLang="en-US" baseline="-25000" smtClean="0">
                <a:latin typeface="Times New Roman" pitchFamily="18" charset="0"/>
                <a:cs typeface="Times New Roman" pitchFamily="18" charset="0"/>
              </a:rPr>
              <a:t>2</a:t>
            </a:r>
            <a:r>
              <a:rPr lang="en-US" altLang="en-US" smtClean="0">
                <a:latin typeface="Arial" charset="0"/>
                <a:cs typeface="Arial" charset="0"/>
              </a:rPr>
              <a:t> </a:t>
            </a:r>
            <a:endParaRPr lang="en-US" altLang="en-US" smtClean="0">
              <a:latin typeface="Times" pitchFamily="18" charset="0"/>
              <a:cs typeface="Times"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((C*</a:t>
            </a:r>
            <a:r>
              <a:rPr lang="en-US" altLang="en-US" sz="1600" b="1" smtClean="0">
                <a:solidFill>
                  <a:srgbClr val="FF0000"/>
                </a:solidFill>
                <a:latin typeface="Consolas" pitchFamily="49" charset="0"/>
                <a:cs typeface="Arial" charset="0"/>
              </a:rPr>
              <a:t>n</a:t>
            </a:r>
            <a:r>
              <a:rPr lang="en-US" altLang="en-US" sz="1600" smtClean="0">
                <a:latin typeface="Consolas" pitchFamily="49" charset="0"/>
                <a:cs typeface="Arial" charset="0"/>
              </a:rPr>
              <a:t>) &gt;&gt; shift) &amp; ((1 &lt;&lt; m) – 1);</a:t>
            </a:r>
          </a:p>
          <a:p>
            <a:pPr>
              <a:buFontTx/>
              <a:buNone/>
            </a:pPr>
            <a:r>
              <a:rPr lang="en-US" altLang="en-US" sz="1600" smtClean="0">
                <a:latin typeface="Consolas" pitchFamily="49" charset="0"/>
                <a:cs typeface="Arial" charset="0"/>
              </a:rPr>
              <a:t>		}</a:t>
            </a:r>
          </a:p>
        </p:txBody>
      </p:sp>
      <p:sp>
        <p:nvSpPr>
          <p:cNvPr id="24581" name="TextBox 12"/>
          <p:cNvSpPr txBox="1">
            <a:spLocks noChangeArrowheads="1"/>
          </p:cNvSpPr>
          <p:nvPr/>
        </p:nvSpPr>
        <p:spPr bwMode="auto">
          <a:xfrm>
            <a:off x="468313" y="3644900"/>
            <a:ext cx="1450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solidFill>
                  <a:srgbClr val="FF0000"/>
                </a:solidFill>
                <a:latin typeface="Consolas" pitchFamily="49" charset="0"/>
                <a:cs typeface="Consolas" pitchFamily="49" charset="0"/>
              </a:rPr>
              <a:t>shift = 11</a:t>
            </a:r>
          </a:p>
        </p:txBody>
      </p:sp>
      <p:sp>
        <p:nvSpPr>
          <p:cNvPr id="24582" name="TextBox 13"/>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4583" name="TextBox 6"/>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8201089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560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Calculate </a:t>
            </a:r>
            <a:r>
              <a:rPr lang="en-US" altLang="en-US" i="1" smtClean="0">
                <a:latin typeface="Times" pitchFamily="18" charset="0"/>
                <a:cs typeface="Times" pitchFamily="18" charset="0"/>
              </a:rPr>
              <a:t>Cn</a:t>
            </a:r>
            <a:endParaRPr lang="en-US" altLang="en-US" smtClean="0">
              <a:latin typeface="Times" pitchFamily="18" charset="0"/>
              <a:cs typeface="Times"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b="1" smtClean="0">
                <a:solidFill>
                  <a:srgbClr val="FF0000"/>
                </a:solidFill>
                <a:latin typeface="Consolas" pitchFamily="49" charset="0"/>
                <a:cs typeface="Arial" charset="0"/>
              </a:rPr>
              <a:t>C*n</a:t>
            </a:r>
            <a:r>
              <a:rPr lang="en-US" altLang="en-US" sz="1600" smtClean="0">
                <a:latin typeface="Consolas" pitchFamily="49" charset="0"/>
                <a:cs typeface="Arial" charset="0"/>
              </a:rPr>
              <a:t>) &gt;&gt; shift) &amp; ((1 &lt;&lt; m) – 1);</a:t>
            </a:r>
          </a:p>
          <a:p>
            <a:pPr>
              <a:buFontTx/>
              <a:buNone/>
            </a:pPr>
            <a:r>
              <a:rPr lang="en-US" altLang="en-US" sz="1600" smtClean="0">
                <a:latin typeface="Consolas" pitchFamily="49" charset="0"/>
                <a:cs typeface="Arial" charset="0"/>
              </a:rPr>
              <a:t>		}</a:t>
            </a:r>
          </a:p>
        </p:txBody>
      </p:sp>
      <p:pic>
        <p:nvPicPr>
          <p:cNvPr id="25604" name="Picture 2" descr="C:\Users\dwharder\Desktop\vx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84638"/>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5" name="TextBox 13"/>
          <p:cNvSpPr txBox="1">
            <a:spLocks noChangeArrowheads="1"/>
          </p:cNvSpPr>
          <p:nvPr/>
        </p:nvSpPr>
        <p:spPr bwMode="auto">
          <a:xfrm>
            <a:off x="468313" y="3644900"/>
            <a:ext cx="1450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solidFill>
                  <a:srgbClr val="FF0000"/>
                </a:solidFill>
                <a:latin typeface="Consolas" pitchFamily="49" charset="0"/>
                <a:cs typeface="Consolas" pitchFamily="49" charset="0"/>
              </a:rPr>
              <a:t>shift = 11</a:t>
            </a:r>
          </a:p>
        </p:txBody>
      </p:sp>
      <p:sp>
        <p:nvSpPr>
          <p:cNvPr id="25606" name="TextBox 15"/>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5607" name="TextBox 6"/>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1555400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662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Right shift this value </a:t>
            </a:r>
            <a:r>
              <a:rPr lang="en-US" altLang="en-US" smtClean="0">
                <a:latin typeface="Times New Roman" pitchFamily="18" charset="0"/>
                <a:cs typeface="Times New Roman" pitchFamily="18" charset="0"/>
              </a:rPr>
              <a:t>11 </a:t>
            </a:r>
            <a:r>
              <a:rPr lang="en-US" altLang="en-US" smtClean="0">
                <a:latin typeface="Arial" charset="0"/>
                <a:cs typeface="Arial" charset="0"/>
              </a:rPr>
              <a:t>bits—equivalent to dividing by </a:t>
            </a:r>
            <a:r>
              <a:rPr lang="en-US" altLang="en-US" smtClean="0">
                <a:latin typeface="Times New Roman" pitchFamily="18" charset="0"/>
                <a:cs typeface="Times New Roman" pitchFamily="18" charset="0"/>
              </a:rPr>
              <a:t>2</a:t>
            </a:r>
            <a:r>
              <a:rPr lang="en-US" altLang="en-US" baseline="30000" smtClean="0">
                <a:latin typeface="Times New Roman" pitchFamily="18" charset="0"/>
                <a:cs typeface="Times New Roman" pitchFamily="18" charset="0"/>
              </a:rPr>
              <a:t>11</a:t>
            </a:r>
            <a:endParaRPr lang="en-US" altLang="en-US" smtClean="0">
              <a:latin typeface="Times New Roman" pitchFamily="18" charset="0"/>
              <a:cs typeface="Times New Roman"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b="1" smtClean="0">
                <a:solidFill>
                  <a:srgbClr val="FF0000"/>
                </a:solidFill>
                <a:latin typeface="Consolas" pitchFamily="49" charset="0"/>
                <a:cs typeface="Arial" charset="0"/>
              </a:rPr>
              <a:t>((C*n) &gt;&gt; shift) </a:t>
            </a:r>
            <a:r>
              <a:rPr lang="en-US" altLang="en-US" sz="1600" smtClean="0">
                <a:latin typeface="Consolas" pitchFamily="49" charset="0"/>
                <a:cs typeface="Arial" charset="0"/>
              </a:rPr>
              <a:t>&amp; ((1 &lt;&lt; m) – 1);</a:t>
            </a:r>
          </a:p>
          <a:p>
            <a:pPr>
              <a:buFontTx/>
              <a:buNone/>
            </a:pPr>
            <a:r>
              <a:rPr lang="en-US" altLang="en-US" sz="1600" smtClean="0">
                <a:latin typeface="Consolas" pitchFamily="49" charset="0"/>
                <a:cs typeface="Arial" charset="0"/>
              </a:rPr>
              <a:t>		}</a:t>
            </a:r>
          </a:p>
        </p:txBody>
      </p:sp>
      <p:pic>
        <p:nvPicPr>
          <p:cNvPr id="26628" name="Picture 3" descr="C:\Users\dwharder\Desktop\vx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84638"/>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9" name="TextBox 4"/>
          <p:cNvSpPr txBox="1">
            <a:spLocks noChangeArrowheads="1"/>
          </p:cNvSpPr>
          <p:nvPr/>
        </p:nvSpPr>
        <p:spPr bwMode="auto">
          <a:xfrm>
            <a:off x="468313" y="3644900"/>
            <a:ext cx="1450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solidFill>
                  <a:srgbClr val="FF0000"/>
                </a:solidFill>
                <a:latin typeface="Consolas" pitchFamily="49" charset="0"/>
                <a:cs typeface="Consolas" pitchFamily="49" charset="0"/>
              </a:rPr>
              <a:t>shift = 11</a:t>
            </a:r>
          </a:p>
        </p:txBody>
      </p:sp>
      <p:sp>
        <p:nvSpPr>
          <p:cNvPr id="26630" name="TextBox 5"/>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6631" name="TextBox 6"/>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24403456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765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Next, start with </a:t>
            </a:r>
            <a:r>
              <a:rPr lang="en-US" altLang="en-US" smtClean="0">
                <a:latin typeface="Times" pitchFamily="18" charset="0"/>
                <a:cs typeface="Times" pitchFamily="18" charset="0"/>
              </a:rPr>
              <a:t>1</a:t>
            </a: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smtClean="0">
                <a:solidFill>
                  <a:srgbClr val="FF0000"/>
                </a:solidFill>
                <a:latin typeface="Consolas" pitchFamily="49" charset="0"/>
                <a:cs typeface="Arial" charset="0"/>
              </a:rPr>
              <a:t>((C*n) &gt;&gt; shift) </a:t>
            </a:r>
            <a:r>
              <a:rPr lang="en-US" altLang="en-US" sz="1600" smtClean="0">
                <a:latin typeface="Consolas" pitchFamily="49" charset="0"/>
                <a:cs typeface="Arial" charset="0"/>
              </a:rPr>
              <a:t>&amp; ((</a:t>
            </a:r>
            <a:r>
              <a:rPr lang="en-US" altLang="en-US" sz="1600" b="1" smtClean="0">
                <a:solidFill>
                  <a:srgbClr val="00B0F0"/>
                </a:solidFill>
                <a:latin typeface="Consolas" pitchFamily="49" charset="0"/>
                <a:cs typeface="Arial" charset="0"/>
              </a:rPr>
              <a:t>1</a:t>
            </a:r>
            <a:r>
              <a:rPr lang="en-US" altLang="en-US" sz="1600" smtClean="0">
                <a:latin typeface="Consolas" pitchFamily="49" charset="0"/>
                <a:cs typeface="Arial" charset="0"/>
              </a:rPr>
              <a:t> &lt;&lt; m) – 1);</a:t>
            </a:r>
          </a:p>
          <a:p>
            <a:pPr>
              <a:buFontTx/>
              <a:buNone/>
            </a:pPr>
            <a:r>
              <a:rPr lang="en-US" altLang="en-US" sz="1600" smtClean="0">
                <a:latin typeface="Consolas" pitchFamily="49" charset="0"/>
                <a:cs typeface="Arial" charset="0"/>
              </a:rPr>
              <a:t>		}</a:t>
            </a:r>
          </a:p>
        </p:txBody>
      </p:sp>
      <p:pic>
        <p:nvPicPr>
          <p:cNvPr id="27652" name="Picture 4" descr="C:\Users\dwharder\Desktop\vx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76700"/>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TextBox 4"/>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7654"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31190810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867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Left shift </a:t>
            </a:r>
            <a:r>
              <a:rPr lang="en-US" altLang="en-US" smtClean="0">
                <a:latin typeface="Times New Roman" pitchFamily="18" charset="0"/>
                <a:cs typeface="Times New Roman" pitchFamily="18" charset="0"/>
              </a:rPr>
              <a:t>1</a:t>
            </a:r>
            <a:r>
              <a:rPr lang="en-US" altLang="en-US" smtClean="0">
                <a:latin typeface="Arial" charset="0"/>
                <a:cs typeface="Arial" charset="0"/>
              </a:rPr>
              <a:t> </a:t>
            </a:r>
            <a:r>
              <a:rPr lang="en-US" altLang="en-US" i="1" smtClean="0">
                <a:latin typeface="Times" pitchFamily="18" charset="0"/>
                <a:cs typeface="Times" pitchFamily="18" charset="0"/>
              </a:rPr>
              <a:t>m</a:t>
            </a:r>
            <a:r>
              <a:rPr lang="en-US" altLang="en-US" smtClean="0">
                <a:latin typeface="Times" pitchFamily="18" charset="0"/>
                <a:cs typeface="Times" pitchFamily="18" charset="0"/>
              </a:rPr>
              <a:t> = 10 </a:t>
            </a:r>
            <a:r>
              <a:rPr lang="en-US" altLang="en-US" smtClean="0">
                <a:latin typeface="Arial" charset="0"/>
                <a:cs typeface="Arial" charset="0"/>
              </a:rPr>
              <a:t>bits yielding </a:t>
            </a:r>
            <a:r>
              <a:rPr lang="en-US" altLang="en-US" smtClean="0">
                <a:latin typeface="Times New Roman" pitchFamily="18" charset="0"/>
                <a:cs typeface="Times New Roman" pitchFamily="18" charset="0"/>
              </a:rPr>
              <a:t>2</a:t>
            </a:r>
            <a:r>
              <a:rPr lang="en-US" altLang="en-US" baseline="30000" smtClean="0">
                <a:latin typeface="Times New Roman" pitchFamily="18" charset="0"/>
                <a:cs typeface="Times New Roman" pitchFamily="18" charset="0"/>
              </a:rPr>
              <a:t>10</a:t>
            </a:r>
            <a:endParaRPr lang="en-US" altLang="en-US" smtClean="0">
              <a:latin typeface="Times New Roman" pitchFamily="18" charset="0"/>
              <a:cs typeface="Times New Roman"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smtClean="0">
                <a:solidFill>
                  <a:srgbClr val="FF0000"/>
                </a:solidFill>
                <a:latin typeface="Consolas" pitchFamily="49" charset="0"/>
                <a:cs typeface="Arial" charset="0"/>
              </a:rPr>
              <a:t>((C*n) &gt;&gt; shift) </a:t>
            </a:r>
            <a:r>
              <a:rPr lang="en-US" altLang="en-US" sz="1600" smtClean="0">
                <a:latin typeface="Consolas" pitchFamily="49" charset="0"/>
                <a:cs typeface="Arial" charset="0"/>
              </a:rPr>
              <a:t>&amp; (</a:t>
            </a:r>
            <a:r>
              <a:rPr lang="en-US" altLang="en-US" sz="1600" b="1" smtClean="0">
                <a:solidFill>
                  <a:srgbClr val="00B0F0"/>
                </a:solidFill>
                <a:latin typeface="Consolas" pitchFamily="49" charset="0"/>
                <a:cs typeface="Arial" charset="0"/>
              </a:rPr>
              <a:t>(1 &lt;&lt; m)</a:t>
            </a:r>
            <a:r>
              <a:rPr lang="en-US" altLang="en-US" sz="1600" smtClean="0">
                <a:latin typeface="Consolas" pitchFamily="49" charset="0"/>
                <a:cs typeface="Arial" charset="0"/>
              </a:rPr>
              <a:t> – 1);</a:t>
            </a:r>
          </a:p>
          <a:p>
            <a:pPr>
              <a:buFontTx/>
              <a:buNone/>
            </a:pPr>
            <a:r>
              <a:rPr lang="en-US" altLang="en-US" sz="1600" smtClean="0">
                <a:latin typeface="Consolas" pitchFamily="49" charset="0"/>
                <a:cs typeface="Arial" charset="0"/>
              </a:rPr>
              <a:t>		}</a:t>
            </a:r>
          </a:p>
        </p:txBody>
      </p:sp>
      <p:pic>
        <p:nvPicPr>
          <p:cNvPr id="28676" name="Picture 5" descr="C:\Users\dwharder\Desktop\vx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76700"/>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Picture 2" descr="C:\Users\dwharder\Desktop\xv.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7763" y="5581650"/>
            <a:ext cx="2736850"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8" name="TextBox 6"/>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8679" name="TextBox 6"/>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39153635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2969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Subtracting </a:t>
            </a:r>
            <a:r>
              <a:rPr lang="en-US" altLang="en-US" smtClean="0">
                <a:latin typeface="Times New Roman" pitchFamily="18" charset="0"/>
                <a:cs typeface="Times New Roman" pitchFamily="18" charset="0"/>
              </a:rPr>
              <a:t>1</a:t>
            </a:r>
            <a:r>
              <a:rPr lang="en-US" altLang="en-US" smtClean="0">
                <a:latin typeface="Arial" charset="0"/>
                <a:cs typeface="Arial" charset="0"/>
              </a:rPr>
              <a:t> yields </a:t>
            </a:r>
            <a:r>
              <a:rPr lang="en-US" altLang="en-US" i="1" smtClean="0">
                <a:latin typeface="Times New Roman" pitchFamily="18" charset="0"/>
                <a:cs typeface="Times New Roman" pitchFamily="18" charset="0"/>
              </a:rPr>
              <a:t>m</a:t>
            </a:r>
            <a:r>
              <a:rPr lang="en-US" altLang="en-US" smtClean="0">
                <a:latin typeface="Times New Roman" pitchFamily="18" charset="0"/>
                <a:cs typeface="Times New Roman" pitchFamily="18" charset="0"/>
              </a:rPr>
              <a:t> = 10 </a:t>
            </a:r>
            <a:r>
              <a:rPr lang="en-US" altLang="en-US" smtClean="0">
                <a:latin typeface="Arial" charset="0"/>
                <a:cs typeface="Arial" charset="0"/>
              </a:rPr>
              <a:t>ones</a:t>
            </a:r>
            <a:endParaRPr lang="en-US" altLang="en-US" smtClean="0">
              <a:latin typeface="Times" pitchFamily="18" charset="0"/>
              <a:cs typeface="Times"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smtClean="0">
                <a:solidFill>
                  <a:srgbClr val="FF0000"/>
                </a:solidFill>
                <a:latin typeface="Consolas" pitchFamily="49" charset="0"/>
                <a:cs typeface="Arial" charset="0"/>
              </a:rPr>
              <a:t>((C*n) &gt;&gt; shift) </a:t>
            </a:r>
            <a:r>
              <a:rPr lang="en-US" altLang="en-US" sz="1600" smtClean="0">
                <a:latin typeface="Consolas" pitchFamily="49" charset="0"/>
                <a:cs typeface="Arial" charset="0"/>
              </a:rPr>
              <a:t>&amp; </a:t>
            </a:r>
            <a:r>
              <a:rPr lang="en-US" altLang="en-US" sz="1600" b="1" smtClean="0">
                <a:solidFill>
                  <a:srgbClr val="00B0F0"/>
                </a:solidFill>
                <a:latin typeface="Consolas" pitchFamily="49" charset="0"/>
                <a:cs typeface="Arial" charset="0"/>
              </a:rPr>
              <a:t>((1 &lt;&lt; m) – 1)</a:t>
            </a:r>
            <a:r>
              <a:rPr lang="en-US" altLang="en-US" sz="1600" smtClean="0">
                <a:latin typeface="Consolas" pitchFamily="49" charset="0"/>
                <a:cs typeface="Arial" charset="0"/>
              </a:rPr>
              <a:t>;</a:t>
            </a:r>
          </a:p>
          <a:p>
            <a:pPr>
              <a:buFontTx/>
              <a:buNone/>
            </a:pPr>
            <a:r>
              <a:rPr lang="en-US" altLang="en-US" sz="1600" smtClean="0">
                <a:latin typeface="Consolas" pitchFamily="49" charset="0"/>
                <a:cs typeface="Arial" charset="0"/>
              </a:rPr>
              <a:t>		}</a:t>
            </a:r>
          </a:p>
        </p:txBody>
      </p:sp>
      <p:pic>
        <p:nvPicPr>
          <p:cNvPr id="29700" name="Picture 6" descr="C:\Users\dwharder\Desktop\vx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76700"/>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TextBox 4"/>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29702"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32918810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3072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Taken the bitwise to clear all but the last 10 bits</a:t>
            </a:r>
            <a:endParaRPr lang="en-US" altLang="en-US" smtClean="0">
              <a:latin typeface="Times" pitchFamily="18" charset="0"/>
              <a:cs typeface="Times" pitchFamily="18" charset="0"/>
            </a:endParaRP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a:t>
            </a:r>
            <a:r>
              <a:rPr lang="en-US" altLang="en-US" sz="1600" b="1" smtClean="0">
                <a:solidFill>
                  <a:srgbClr val="7030A0"/>
                </a:solidFill>
                <a:latin typeface="Consolas" pitchFamily="49" charset="0"/>
                <a:cs typeface="Arial" charset="0"/>
              </a:rPr>
              <a:t>((C*n) &gt;&gt; shift) &amp; ((1 &lt;&lt; m) – 1)</a:t>
            </a:r>
            <a:r>
              <a:rPr lang="en-US" altLang="en-US" sz="1600" smtClean="0">
                <a:latin typeface="Consolas" pitchFamily="49" charset="0"/>
                <a:cs typeface="Arial" charset="0"/>
              </a:rPr>
              <a:t>;</a:t>
            </a:r>
          </a:p>
          <a:p>
            <a:pPr>
              <a:buFontTx/>
              <a:buNone/>
            </a:pPr>
            <a:r>
              <a:rPr lang="en-US" altLang="en-US" sz="1600" smtClean="0">
                <a:latin typeface="Consolas" pitchFamily="49" charset="0"/>
                <a:cs typeface="Arial" charset="0"/>
              </a:rPr>
              <a:t>		}</a:t>
            </a:r>
          </a:p>
        </p:txBody>
      </p:sp>
      <p:pic>
        <p:nvPicPr>
          <p:cNvPr id="30724" name="Picture 7" descr="C:\Users\dwharder\Desktop\vx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76700"/>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TextBox 4"/>
          <p:cNvSpPr txBox="1">
            <a:spLocks noChangeArrowheads="1"/>
          </p:cNvSpPr>
          <p:nvPr/>
        </p:nvSpPr>
        <p:spPr bwMode="auto">
          <a:xfrm>
            <a:off x="7596188" y="1268413"/>
            <a:ext cx="9271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a:latin typeface="Times" pitchFamily="18" charset="0"/>
                <a:cs typeface="Times" pitchFamily="18" charset="0"/>
              </a:rPr>
              <a:t>m</a:t>
            </a:r>
            <a:r>
              <a:rPr lang="en-US" altLang="en-US" sz="2000">
                <a:latin typeface="Times" pitchFamily="18" charset="0"/>
                <a:cs typeface="Times" pitchFamily="18" charset="0"/>
              </a:rPr>
              <a:t> = 10</a:t>
            </a:r>
          </a:p>
          <a:p>
            <a:pPr eaLnBrk="1" hangingPunct="1"/>
            <a:r>
              <a:rPr lang="en-US" altLang="en-US" sz="2000" i="1">
                <a:latin typeface="Times" pitchFamily="18" charset="0"/>
                <a:cs typeface="Times" pitchFamily="18" charset="0"/>
              </a:rPr>
              <a:t>n</a:t>
            </a:r>
            <a:r>
              <a:rPr lang="en-US" altLang="en-US" sz="2000">
                <a:latin typeface="Times" pitchFamily="18" charset="0"/>
                <a:cs typeface="Times" pitchFamily="18" charset="0"/>
              </a:rPr>
              <a:t> = 42</a:t>
            </a:r>
            <a:endParaRPr lang="en-CA" altLang="en-US" sz="2000"/>
          </a:p>
        </p:txBody>
      </p:sp>
      <p:sp>
        <p:nvSpPr>
          <p:cNvPr id="30726"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Tree>
    <p:extLst>
      <p:ext uri="{BB962C8B-B14F-4D97-AF65-F5344CB8AC3E}">
        <p14:creationId xmlns:p14="http://schemas.microsoft.com/office/powerpoint/2010/main" val="6559339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ltLang="en-US" dirty="0" smtClean="0">
                <a:latin typeface="Arial" charset="0"/>
                <a:cs typeface="Arial" charset="0"/>
              </a:rPr>
              <a:t>The multiplicative method</a:t>
            </a:r>
            <a:endParaRPr lang="en-US" altLang="en-US" dirty="0" smtClean="0">
              <a:latin typeface="Consolas" pitchFamily="49" charset="0"/>
              <a:cs typeface="Arial" charset="0"/>
            </a:endParaRPr>
          </a:p>
        </p:txBody>
      </p:sp>
      <p:sp>
        <p:nvSpPr>
          <p:cNvPr id="3174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have extracted the middle </a:t>
            </a:r>
            <a:r>
              <a:rPr lang="en-US" altLang="en-US" i="1" smtClean="0">
                <a:latin typeface="Times New Roman" pitchFamily="18" charset="0"/>
                <a:cs typeface="Times New Roman" pitchFamily="18" charset="0"/>
              </a:rPr>
              <a:t>m</a:t>
            </a:r>
            <a:r>
              <a:rPr lang="en-US" altLang="en-US" smtClean="0">
                <a:latin typeface="Times New Roman" pitchFamily="18" charset="0"/>
                <a:cs typeface="Times New Roman" pitchFamily="18" charset="0"/>
              </a:rPr>
              <a:t> = 10</a:t>
            </a:r>
            <a:r>
              <a:rPr lang="en-US" altLang="en-US" smtClean="0">
                <a:latin typeface="Arial" charset="0"/>
                <a:cs typeface="Arial" charset="0"/>
              </a:rPr>
              <a:t> bits—a number in </a:t>
            </a:r>
            <a:r>
              <a:rPr lang="en-US" altLang="en-US" smtClean="0">
                <a:latin typeface="Times New Roman" pitchFamily="18" charset="0"/>
                <a:cs typeface="Times New Roman" pitchFamily="18" charset="0"/>
              </a:rPr>
              <a:t>0, …, 1023</a:t>
            </a:r>
          </a:p>
          <a:p>
            <a:pPr>
              <a:buFontTx/>
              <a:buNone/>
            </a:pPr>
            <a:r>
              <a:rPr lang="en-US" altLang="en-US" sz="1600" smtClean="0">
                <a:latin typeface="Arial" charset="0"/>
                <a:cs typeface="Arial" charset="0"/>
              </a:rPr>
              <a:t>	</a:t>
            </a:r>
            <a:r>
              <a:rPr lang="en-US" altLang="en-US" sz="1600" smtClean="0">
                <a:latin typeface="Consolas" pitchFamily="49" charset="0"/>
                <a:cs typeface="Arial" charset="0"/>
              </a:rPr>
              <a:t>	const unsigned int C = 581869333;  // some number</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unsigned int hash_M( unsigned int n, unsigned int m ) {</a:t>
            </a:r>
          </a:p>
          <a:p>
            <a:pPr>
              <a:buFontTx/>
              <a:buNone/>
            </a:pPr>
            <a:r>
              <a:rPr lang="en-US" altLang="en-US" sz="1600" smtClean="0">
                <a:latin typeface="Consolas" pitchFamily="49" charset="0"/>
                <a:cs typeface="Arial" charset="0"/>
              </a:rPr>
              <a:t>		    unsigned int shift = (32 – m)/2;</a:t>
            </a:r>
          </a:p>
          <a:p>
            <a:pPr>
              <a:buFontTx/>
              <a:buNone/>
            </a:pPr>
            <a:r>
              <a:rPr lang="en-US" altLang="en-US" sz="1600" smtClean="0">
                <a:latin typeface="Consolas" pitchFamily="49" charset="0"/>
                <a:cs typeface="Arial" charset="0"/>
              </a:rPr>
              <a:t>		    return ((C*n) &gt;&gt; shift) &amp; ((1 &lt;&lt; m) – 1);</a:t>
            </a:r>
          </a:p>
          <a:p>
            <a:pPr>
              <a:buFontTx/>
              <a:buNone/>
            </a:pPr>
            <a:r>
              <a:rPr lang="en-US" altLang="en-US" sz="1600" smtClean="0">
                <a:latin typeface="Consolas" pitchFamily="49" charset="0"/>
                <a:cs typeface="Arial" charset="0"/>
              </a:rPr>
              <a:t>		}</a:t>
            </a:r>
          </a:p>
        </p:txBody>
      </p:sp>
      <p:pic>
        <p:nvPicPr>
          <p:cNvPr id="31748" name="Picture 8" descr="C:\Users\dwharder\Desktop\vx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4076700"/>
            <a:ext cx="8713788"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TextBox 4"/>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9.3.3.1</a:t>
            </a:r>
            <a:endParaRPr lang="en-CA" altLang="en-US" dirty="0"/>
          </a:p>
        </p:txBody>
      </p:sp>
      <p:sp>
        <p:nvSpPr>
          <p:cNvPr id="6" name="TextBox 4"/>
          <p:cNvSpPr txBox="1">
            <a:spLocks noChangeArrowheads="1"/>
          </p:cNvSpPr>
          <p:nvPr/>
        </p:nvSpPr>
        <p:spPr bwMode="auto">
          <a:xfrm>
            <a:off x="6372200" y="5333146"/>
            <a:ext cx="153920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i="1" dirty="0" err="1" smtClean="0">
                <a:latin typeface="Times" pitchFamily="18" charset="0"/>
                <a:cs typeface="Times" pitchFamily="18" charset="0"/>
              </a:rPr>
              <a:t>h</a:t>
            </a:r>
            <a:r>
              <a:rPr lang="en-US" altLang="en-US" sz="2000" i="1" baseline="-25000" dirty="0" err="1" smtClean="0">
                <a:latin typeface="Times" pitchFamily="18" charset="0"/>
                <a:cs typeface="Times" pitchFamily="18" charset="0"/>
              </a:rPr>
              <a:t>M</a:t>
            </a:r>
            <a:r>
              <a:rPr lang="en-US" altLang="en-US" sz="2000" dirty="0" smtClean="0">
                <a:latin typeface="Times" pitchFamily="18" charset="0"/>
                <a:cs typeface="Times" pitchFamily="18" charset="0"/>
              </a:rPr>
              <a:t>(42) </a:t>
            </a:r>
            <a:r>
              <a:rPr lang="en-US" altLang="en-US" sz="2000" dirty="0">
                <a:latin typeface="Times" pitchFamily="18" charset="0"/>
                <a:cs typeface="Times" pitchFamily="18" charset="0"/>
              </a:rPr>
              <a:t>= </a:t>
            </a:r>
            <a:r>
              <a:rPr lang="en-US" altLang="en-US" sz="2000" dirty="0" smtClean="0">
                <a:latin typeface="Times" pitchFamily="18" charset="0"/>
                <a:cs typeface="Times" pitchFamily="18" charset="0"/>
              </a:rPr>
              <a:t>195</a:t>
            </a:r>
            <a:endParaRPr lang="en-US" altLang="en-US" sz="2000" dirty="0">
              <a:latin typeface="Times" pitchFamily="18" charset="0"/>
              <a:cs typeface="Times" pitchFamily="18" charset="0"/>
            </a:endParaRPr>
          </a:p>
        </p:txBody>
      </p:sp>
    </p:spTree>
    <p:extLst>
      <p:ext uri="{BB962C8B-B14F-4D97-AF65-F5344CB8AC3E}">
        <p14:creationId xmlns:p14="http://schemas.microsoft.com/office/powerpoint/2010/main" val="124213066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ltLang="en-US" dirty="0" smtClean="0">
                <a:latin typeface="Arial" charset="0"/>
                <a:cs typeface="Arial" charset="0"/>
              </a:rPr>
              <a:t>Dealing with signed integers</a:t>
            </a:r>
          </a:p>
        </p:txBody>
      </p:sp>
      <p:sp>
        <p:nvSpPr>
          <p:cNvPr id="3277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some </a:t>
            </a:r>
            <a:r>
              <a:rPr lang="en-US" altLang="en-US" dirty="0" smtClean="0">
                <a:latin typeface="Arial" charset="0"/>
                <a:cs typeface="Arial" charset="0"/>
              </a:rPr>
              <a:t>cases (Java) </a:t>
            </a:r>
            <a:r>
              <a:rPr lang="en-US" altLang="en-US" dirty="0" smtClean="0">
                <a:latin typeface="Arial" charset="0"/>
                <a:cs typeface="Arial" charset="0"/>
              </a:rPr>
              <a:t>unsigned integers are either not </a:t>
            </a:r>
            <a:r>
              <a:rPr lang="en-US" altLang="en-US" dirty="0" smtClean="0">
                <a:latin typeface="Arial" charset="0"/>
                <a:cs typeface="Arial" charset="0"/>
              </a:rPr>
              <a:t>available</a:t>
            </a:r>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Our function would be implemented as follows:</a:t>
            </a:r>
          </a:p>
          <a:p>
            <a:pPr>
              <a:buFontTx/>
              <a:buNone/>
            </a:pPr>
            <a:r>
              <a:rPr lang="en-US" altLang="en-US" sz="1800" b="1" dirty="0" smtClean="0">
                <a:latin typeface="Consolas" pitchFamily="49" charset="0"/>
                <a:cs typeface="Arial" charset="0"/>
              </a:rPr>
              <a:t>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a:t>
            </a:r>
            <a:r>
              <a:rPr lang="en-US" altLang="en-US" sz="1800" dirty="0" err="1" smtClean="0">
                <a:latin typeface="Consolas" pitchFamily="49" charset="0"/>
                <a:cs typeface="Arial" charset="0"/>
              </a:rPr>
              <a:t>hash_M</a:t>
            </a:r>
            <a:r>
              <a:rPr lang="en-US" altLang="en-US" sz="1800" dirty="0" smtClean="0">
                <a:latin typeface="Consolas" pitchFamily="49" charset="0"/>
                <a:cs typeface="Arial" charset="0"/>
              </a:rPr>
              <a:t>(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n, </a:t>
            </a:r>
            <a:r>
              <a:rPr lang="en-US" altLang="en-US" sz="1800" dirty="0" err="1" smtClean="0">
                <a:latin typeface="Consolas" pitchFamily="49" charset="0"/>
                <a:cs typeface="Arial" charset="0"/>
              </a:rPr>
              <a:t>int</a:t>
            </a:r>
            <a:r>
              <a:rPr lang="en-US" altLang="en-US" sz="1800" dirty="0" smtClean="0">
                <a:latin typeface="Consolas" pitchFamily="49" charset="0"/>
                <a:cs typeface="Arial" charset="0"/>
              </a:rPr>
              <a:t> M ) {</a:t>
            </a:r>
          </a:p>
          <a:p>
            <a:pPr>
              <a:buFontTx/>
              <a:buNone/>
            </a:pPr>
            <a:r>
              <a:rPr lang="en-US" altLang="en-US" sz="1800" dirty="0" smtClean="0">
                <a:latin typeface="Consolas" pitchFamily="49" charset="0"/>
                <a:cs typeface="Arial" charset="0"/>
              </a:rPr>
              <a:t>		    return n % M;</a:t>
            </a:r>
          </a:p>
          <a:p>
            <a:pPr>
              <a:buFontTx/>
              <a:buNone/>
            </a:pPr>
            <a:r>
              <a:rPr lang="en-US" altLang="en-US" sz="1800" dirty="0" smtClean="0">
                <a:latin typeface="Consolas" pitchFamily="49" charset="0"/>
                <a:cs typeface="Arial" charset="0"/>
              </a:rPr>
              <a:t>		}</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Is this sufficient to yield a value on </a:t>
            </a:r>
            <a:r>
              <a:rPr lang="en-US" altLang="en-US" dirty="0" smtClean="0">
                <a:latin typeface="Times New Roman" pitchFamily="18" charset="0"/>
                <a:cs typeface="Arial" charset="0"/>
              </a:rPr>
              <a:t>0, ..., </a:t>
            </a:r>
            <a:r>
              <a:rPr lang="en-US" altLang="en-US" i="1" dirty="0" smtClean="0">
                <a:latin typeface="Times New Roman" pitchFamily="18" charset="0"/>
                <a:cs typeface="Arial" charset="0"/>
              </a:rPr>
              <a:t>M</a:t>
            </a:r>
            <a:r>
              <a:rPr lang="en-US" altLang="en-US" dirty="0" smtClean="0">
                <a:latin typeface="Times New Roman" pitchFamily="18" charset="0"/>
                <a:cs typeface="Arial" charset="0"/>
              </a:rPr>
              <a:t> – 1</a:t>
            </a:r>
            <a:r>
              <a:rPr lang="en-US" altLang="en-US" dirty="0" smtClean="0">
                <a:latin typeface="Arial" charset="0"/>
                <a:cs typeface="Arial" charset="0"/>
              </a:rPr>
              <a:t>?</a:t>
            </a:r>
          </a:p>
        </p:txBody>
      </p:sp>
      <p:sp>
        <p:nvSpPr>
          <p:cNvPr id="32772"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9.3.4</a:t>
            </a:r>
            <a:endParaRPr lang="en-CA" altLang="en-US" dirty="0"/>
          </a:p>
        </p:txBody>
      </p:sp>
    </p:spTree>
    <p:extLst>
      <p:ext uri="{BB962C8B-B14F-4D97-AF65-F5344CB8AC3E}">
        <p14:creationId xmlns:p14="http://schemas.microsoft.com/office/powerpoint/2010/main" val="19349253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altLang="en-US" dirty="0" smtClean="0">
                <a:latin typeface="Arial" charset="0"/>
                <a:cs typeface="Arial" charset="0"/>
              </a:rPr>
              <a:t>Dealing with signed integers</a:t>
            </a:r>
          </a:p>
        </p:txBody>
      </p:sp>
      <p:sp>
        <p:nvSpPr>
          <p:cNvPr id="3379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modulus operator % satisfies the following equality:</a:t>
            </a:r>
          </a:p>
          <a:p>
            <a:pPr algn="ctr">
              <a:buFontTx/>
              <a:buNone/>
            </a:pPr>
            <a:r>
              <a:rPr lang="en-US" altLang="en-US" smtClean="0">
                <a:latin typeface="Consolas" pitchFamily="49" charset="0"/>
                <a:cs typeface="Consolas" pitchFamily="49" charset="0"/>
              </a:rPr>
              <a:t>n == M*(n/M) + n%M</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division operator </a:t>
            </a:r>
            <a:r>
              <a:rPr lang="en-US" altLang="en-US" i="1" smtClean="0">
                <a:latin typeface="Times New Roman" pitchFamily="18" charset="0"/>
                <a:cs typeface="Times New Roman" pitchFamily="18" charset="0"/>
              </a:rPr>
              <a:t>n</a:t>
            </a:r>
            <a:r>
              <a:rPr lang="en-US" altLang="en-US" smtClean="0">
                <a:latin typeface="Times New Roman" pitchFamily="18" charset="0"/>
                <a:cs typeface="Times New Roman" pitchFamily="18" charset="0"/>
              </a:rPr>
              <a:t>/</a:t>
            </a:r>
            <a:r>
              <a:rPr lang="en-US" altLang="en-US" i="1" smtClean="0">
                <a:latin typeface="Times New Roman" pitchFamily="18" charset="0"/>
                <a:cs typeface="Times New Roman" pitchFamily="18" charset="0"/>
              </a:rPr>
              <a:t>M</a:t>
            </a:r>
            <a:r>
              <a:rPr lang="en-US" altLang="en-US" smtClean="0">
                <a:latin typeface="Arial" charset="0"/>
                <a:cs typeface="Arial" charset="0"/>
              </a:rPr>
              <a:t> truncates any factional part</a:t>
            </a:r>
          </a:p>
          <a:p>
            <a:pPr lvl="1"/>
            <a:r>
              <a:rPr lang="en-US" altLang="en-US" smtClean="0">
                <a:latin typeface="Arial" charset="0"/>
                <a:cs typeface="Arial" charset="0"/>
              </a:rPr>
              <a:t>It rounds towards zero</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For positive n and M, this yields positive values:</a:t>
            </a:r>
          </a:p>
          <a:p>
            <a:pPr lvl="1"/>
            <a:r>
              <a:rPr lang="en-US" altLang="en-US" smtClean="0">
                <a:latin typeface="Arial" charset="0"/>
                <a:cs typeface="Arial" charset="0"/>
              </a:rPr>
              <a:t>If </a:t>
            </a:r>
            <a:r>
              <a:rPr lang="en-US" altLang="en-US" smtClean="0">
                <a:latin typeface="Consolas" pitchFamily="49" charset="0"/>
                <a:cs typeface="Arial" charset="0"/>
              </a:rPr>
              <a:t>n = 13</a:t>
            </a:r>
            <a:r>
              <a:rPr lang="en-US" altLang="en-US" smtClean="0">
                <a:latin typeface="Arial" charset="0"/>
                <a:cs typeface="Arial" charset="0"/>
              </a:rPr>
              <a:t> and </a:t>
            </a:r>
            <a:r>
              <a:rPr lang="en-US" altLang="en-US" smtClean="0">
                <a:latin typeface="Consolas" pitchFamily="49" charset="0"/>
                <a:cs typeface="Arial" charset="0"/>
              </a:rPr>
              <a:t>M = 8</a:t>
            </a:r>
            <a:r>
              <a:rPr lang="en-US" altLang="en-US" smtClean="0">
                <a:latin typeface="Arial" charset="0"/>
                <a:cs typeface="Arial" charset="0"/>
              </a:rPr>
              <a:t>, </a:t>
            </a:r>
            <a:r>
              <a:rPr lang="en-US" altLang="en-US" smtClean="0">
                <a:latin typeface="Consolas" pitchFamily="49" charset="0"/>
                <a:cs typeface="Arial" charset="0"/>
              </a:rPr>
              <a:t>13/8 → 1</a:t>
            </a:r>
            <a:r>
              <a:rPr lang="en-US" altLang="en-US" smtClean="0">
                <a:latin typeface="Arial" charset="0"/>
                <a:cs typeface="Arial" charset="0"/>
              </a:rPr>
              <a:t> </a:t>
            </a:r>
            <a:r>
              <a:rPr lang="en-US" altLang="en-US" smtClean="0">
                <a:latin typeface="Consolas" pitchFamily="49" charset="0"/>
                <a:cs typeface="Arial" charset="0"/>
              </a:rPr>
              <a:t>and 8*1 → 8</a:t>
            </a:r>
          </a:p>
          <a:p>
            <a:pPr lvl="1">
              <a:buFontTx/>
              <a:buNone/>
            </a:pPr>
            <a:r>
              <a:rPr lang="en-US" altLang="en-US" smtClean="0">
                <a:latin typeface="Arial" charset="0"/>
                <a:cs typeface="Arial" charset="0"/>
              </a:rPr>
              <a:t>	∴ </a:t>
            </a:r>
            <a:r>
              <a:rPr lang="en-US" altLang="en-US" smtClean="0">
                <a:latin typeface="Consolas" pitchFamily="49" charset="0"/>
                <a:cs typeface="Arial" charset="0"/>
              </a:rPr>
              <a:t>13 % 8 → 5</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For a negative value of n:</a:t>
            </a:r>
          </a:p>
          <a:p>
            <a:pPr lvl="1"/>
            <a:r>
              <a:rPr lang="en-US" altLang="en-US" smtClean="0">
                <a:latin typeface="Arial" charset="0"/>
                <a:cs typeface="Arial" charset="0"/>
              </a:rPr>
              <a:t>If </a:t>
            </a:r>
            <a:r>
              <a:rPr lang="en-US" altLang="en-US" smtClean="0">
                <a:latin typeface="Consolas" pitchFamily="49" charset="0"/>
                <a:cs typeface="Arial" charset="0"/>
              </a:rPr>
              <a:t>n = -11</a:t>
            </a:r>
            <a:r>
              <a:rPr lang="en-US" altLang="en-US" smtClean="0">
                <a:latin typeface="Arial" charset="0"/>
                <a:cs typeface="Arial" charset="0"/>
              </a:rPr>
              <a:t> and </a:t>
            </a:r>
            <a:r>
              <a:rPr lang="en-US" altLang="en-US" smtClean="0">
                <a:latin typeface="Consolas" pitchFamily="49" charset="0"/>
                <a:cs typeface="Arial" charset="0"/>
              </a:rPr>
              <a:t>M = 8</a:t>
            </a:r>
            <a:r>
              <a:rPr lang="en-US" altLang="en-US" smtClean="0">
                <a:latin typeface="Arial" charset="0"/>
                <a:cs typeface="Arial" charset="0"/>
              </a:rPr>
              <a:t>, </a:t>
            </a:r>
            <a:r>
              <a:rPr lang="en-US" altLang="en-US" smtClean="0">
                <a:latin typeface="Consolas" pitchFamily="49" charset="0"/>
                <a:cs typeface="Arial" charset="0"/>
              </a:rPr>
              <a:t>-11/8 → -1</a:t>
            </a:r>
            <a:r>
              <a:rPr lang="en-US" altLang="en-US" smtClean="0">
                <a:latin typeface="Arial" charset="0"/>
                <a:cs typeface="Arial" charset="0"/>
              </a:rPr>
              <a:t> and </a:t>
            </a:r>
            <a:r>
              <a:rPr lang="en-US" altLang="en-US" smtClean="0">
                <a:latin typeface="Consolas" pitchFamily="49" charset="0"/>
                <a:cs typeface="Arial" charset="0"/>
              </a:rPr>
              <a:t>8*(-1) = -8</a:t>
            </a:r>
          </a:p>
          <a:p>
            <a:pPr lvl="1">
              <a:buFontTx/>
              <a:buNone/>
            </a:pPr>
            <a:r>
              <a:rPr lang="en-US" altLang="en-US" smtClean="0">
                <a:latin typeface="Arial" charset="0"/>
                <a:cs typeface="Arial" charset="0"/>
              </a:rPr>
              <a:t>	∴</a:t>
            </a:r>
            <a:r>
              <a:rPr lang="en-US" altLang="en-US" smtClean="0">
                <a:latin typeface="Consolas" pitchFamily="49" charset="0"/>
                <a:cs typeface="Arial" charset="0"/>
              </a:rPr>
              <a:t>(-11) % 8 → -3</a:t>
            </a:r>
          </a:p>
          <a:p>
            <a:pPr lvl="1"/>
            <a:endParaRPr lang="en-US" altLang="en-US" smtClean="0">
              <a:latin typeface="Consolas" pitchFamily="49" charset="0"/>
              <a:cs typeface="Arial" charset="0"/>
            </a:endParaRPr>
          </a:p>
        </p:txBody>
      </p:sp>
      <p:sp>
        <p:nvSpPr>
          <p:cNvPr id="33796"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9.3.4</a:t>
            </a:r>
            <a:endParaRPr lang="en-CA" altLang="en-US" dirty="0"/>
          </a:p>
        </p:txBody>
      </p:sp>
    </p:spTree>
    <p:extLst>
      <p:ext uri="{BB962C8B-B14F-4D97-AF65-F5344CB8AC3E}">
        <p14:creationId xmlns:p14="http://schemas.microsoft.com/office/powerpoint/2010/main" val="36444513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en-US" dirty="0" smtClean="0">
                <a:latin typeface="Arial" charset="0"/>
                <a:cs typeface="Arial" charset="0"/>
              </a:rPr>
              <a:t>The hash process</a:t>
            </a:r>
          </a:p>
        </p:txBody>
      </p:sp>
      <p:sp>
        <p:nvSpPr>
          <p:cNvPr id="29699" name="Rectangle 3"/>
          <p:cNvSpPr>
            <a:spLocks noGrp="1" noChangeArrowheads="1"/>
          </p:cNvSpPr>
          <p:nvPr>
            <p:ph type="body" idx="1"/>
          </p:nvPr>
        </p:nvSpPr>
        <p:spPr/>
        <p:txBody>
          <a:bodyPr/>
          <a:lstStyle/>
          <a:p>
            <a:pPr eaLnBrk="1" hangingPunct="1">
              <a:buFont typeface="Arial" charset="0"/>
              <a:buNone/>
            </a:pPr>
            <a:r>
              <a:rPr lang="en-US" altLang="en-US" dirty="0" smtClean="0">
                <a:latin typeface="Arial" charset="0"/>
                <a:cs typeface="Arial" charset="0"/>
              </a:rPr>
              <a:t>	</a:t>
            </a:r>
          </a:p>
        </p:txBody>
      </p:sp>
      <p:sp>
        <p:nvSpPr>
          <p:cNvPr id="29700" name="Text Box 4"/>
          <p:cNvSpPr txBox="1">
            <a:spLocks noChangeArrowheads="1"/>
          </p:cNvSpPr>
          <p:nvPr/>
        </p:nvSpPr>
        <p:spPr bwMode="auto">
          <a:xfrm>
            <a:off x="4379491" y="1268760"/>
            <a:ext cx="1065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400"/>
              <a:t>Object</a:t>
            </a:r>
          </a:p>
        </p:txBody>
      </p:sp>
      <p:sp>
        <p:nvSpPr>
          <p:cNvPr id="365573" name="Text Box 5"/>
          <p:cNvSpPr txBox="1">
            <a:spLocks noChangeArrowheads="1"/>
          </p:cNvSpPr>
          <p:nvPr/>
        </p:nvSpPr>
        <p:spPr bwMode="auto">
          <a:xfrm>
            <a:off x="3934991" y="2449860"/>
            <a:ext cx="196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FF0000"/>
                </a:solidFill>
              </a:rPr>
              <a:t>32-bit integer</a:t>
            </a:r>
          </a:p>
        </p:txBody>
      </p:sp>
      <p:sp>
        <p:nvSpPr>
          <p:cNvPr id="365577" name="Text Box 9"/>
          <p:cNvSpPr txBox="1">
            <a:spLocks noChangeArrowheads="1"/>
          </p:cNvSpPr>
          <p:nvPr/>
        </p:nvSpPr>
        <p:spPr bwMode="auto">
          <a:xfrm>
            <a:off x="2915816" y="3602385"/>
            <a:ext cx="39957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00B0F0"/>
                </a:solidFill>
              </a:rPr>
              <a:t>Map to an index </a:t>
            </a:r>
            <a:r>
              <a:rPr lang="en-US" altLang="en-US" sz="2400" dirty="0">
                <a:solidFill>
                  <a:srgbClr val="00B0F0"/>
                </a:solidFill>
                <a:latin typeface="Times New Roman" pitchFamily="18" charset="0"/>
                <a:cs typeface="Times New Roman" pitchFamily="18" charset="0"/>
              </a:rPr>
              <a:t>0, ..., </a:t>
            </a:r>
            <a:r>
              <a:rPr lang="en-US" altLang="en-US" sz="2400" i="1" dirty="0">
                <a:solidFill>
                  <a:srgbClr val="00B0F0"/>
                </a:solidFill>
                <a:latin typeface="Times New Roman" pitchFamily="18" charset="0"/>
                <a:cs typeface="Times New Roman" pitchFamily="18" charset="0"/>
              </a:rPr>
              <a:t>M</a:t>
            </a:r>
            <a:r>
              <a:rPr lang="en-US" altLang="en-US" sz="2400" dirty="0">
                <a:solidFill>
                  <a:srgbClr val="00B0F0"/>
                </a:solidFill>
                <a:latin typeface="Times New Roman" pitchFamily="18" charset="0"/>
                <a:cs typeface="Times New Roman" pitchFamily="18" charset="0"/>
              </a:rPr>
              <a:t> – 1</a:t>
            </a:r>
          </a:p>
        </p:txBody>
      </p:sp>
      <p:sp>
        <p:nvSpPr>
          <p:cNvPr id="365578" name="Text Box 10"/>
          <p:cNvSpPr txBox="1">
            <a:spLocks noChangeArrowheads="1"/>
          </p:cNvSpPr>
          <p:nvPr/>
        </p:nvSpPr>
        <p:spPr bwMode="auto">
          <a:xfrm>
            <a:off x="3512716" y="4754910"/>
            <a:ext cx="2763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7030A0"/>
                </a:solidFill>
              </a:rPr>
              <a:t>Deal with collisions</a:t>
            </a:r>
          </a:p>
        </p:txBody>
      </p:sp>
      <p:sp>
        <p:nvSpPr>
          <p:cNvPr id="365579" name="Line 11"/>
          <p:cNvSpPr>
            <a:spLocks noChangeShapeType="1"/>
          </p:cNvSpPr>
          <p:nvPr/>
        </p:nvSpPr>
        <p:spPr bwMode="auto">
          <a:xfrm>
            <a:off x="4868441" y="1754535"/>
            <a:ext cx="0" cy="720725"/>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0" name="Line 12"/>
          <p:cNvSpPr>
            <a:spLocks noChangeShapeType="1"/>
          </p:cNvSpPr>
          <p:nvPr/>
        </p:nvSpPr>
        <p:spPr bwMode="auto">
          <a:xfrm>
            <a:off x="4868441" y="2907060"/>
            <a:ext cx="0" cy="720725"/>
          </a:xfrm>
          <a:prstGeom prst="line">
            <a:avLst/>
          </a:prstGeom>
          <a:noFill/>
          <a:ln w="28575">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1" name="Line 13"/>
          <p:cNvSpPr>
            <a:spLocks noChangeShapeType="1"/>
          </p:cNvSpPr>
          <p:nvPr/>
        </p:nvSpPr>
        <p:spPr bwMode="auto">
          <a:xfrm>
            <a:off x="4868441" y="4059585"/>
            <a:ext cx="0" cy="7207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4" name="Text Box 16"/>
          <p:cNvSpPr txBox="1">
            <a:spLocks noChangeArrowheads="1"/>
          </p:cNvSpPr>
          <p:nvPr/>
        </p:nvSpPr>
        <p:spPr bwMode="auto">
          <a:xfrm>
            <a:off x="5444703" y="2926110"/>
            <a:ext cx="28686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00B0F0"/>
                </a:solidFill>
              </a:rPr>
              <a:t>Modulus, mid-square,</a:t>
            </a:r>
            <a:br>
              <a:rPr lang="en-US" altLang="en-US" sz="2000" dirty="0">
                <a:solidFill>
                  <a:srgbClr val="00B0F0"/>
                </a:solidFill>
              </a:rPr>
            </a:br>
            <a:r>
              <a:rPr lang="en-US" altLang="en-US" sz="2000" dirty="0">
                <a:solidFill>
                  <a:srgbClr val="00B0F0"/>
                </a:solidFill>
              </a:rPr>
              <a:t>multiplicative, Fibonacci</a:t>
            </a:r>
          </a:p>
        </p:txBody>
      </p:sp>
      <p:sp>
        <p:nvSpPr>
          <p:cNvPr id="365585" name="Text Box 17"/>
          <p:cNvSpPr txBox="1">
            <a:spLocks noChangeArrowheads="1"/>
          </p:cNvSpPr>
          <p:nvPr/>
        </p:nvSpPr>
        <p:spPr bwMode="auto">
          <a:xfrm>
            <a:off x="6500341" y="4798169"/>
            <a:ext cx="25003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a:solidFill>
                  <a:srgbClr val="7030A0"/>
                </a:solidFill>
              </a:rPr>
              <a:t>Chained hash tables</a:t>
            </a:r>
          </a:p>
          <a:p>
            <a:pPr eaLnBrk="1" hangingPunct="1"/>
            <a:r>
              <a:rPr lang="en-US" altLang="en-US" sz="2000">
                <a:solidFill>
                  <a:srgbClr val="7030A0"/>
                </a:solidFill>
              </a:rPr>
              <a:t>Open addressing</a:t>
            </a:r>
          </a:p>
        </p:txBody>
      </p:sp>
      <p:sp>
        <p:nvSpPr>
          <p:cNvPr id="29713" name="TextBox 16"/>
          <p:cNvSpPr txBox="1">
            <a:spLocks noChangeArrowheads="1"/>
          </p:cNvSpPr>
          <p:nvPr/>
        </p:nvSpPr>
        <p:spPr bwMode="auto">
          <a:xfrm>
            <a:off x="179388" y="682849"/>
            <a:ext cx="6976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9.3.1</a:t>
            </a:r>
            <a:endParaRPr lang="en-CA" altLang="en-US" dirty="0"/>
          </a:p>
        </p:txBody>
      </p:sp>
    </p:spTree>
    <p:extLst>
      <p:ext uri="{BB962C8B-B14F-4D97-AF65-F5344CB8AC3E}">
        <p14:creationId xmlns:p14="http://schemas.microsoft.com/office/powerpoint/2010/main" val="12227376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557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558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6558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557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558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55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577" grpId="0"/>
      <p:bldP spid="365578" grpId="0"/>
      <p:bldP spid="365580" grpId="0" animBg="1"/>
      <p:bldP spid="365581" grpId="0" animBg="1"/>
      <p:bldP spid="365584" grpId="0"/>
      <p:bldP spid="36558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ltLang="en-US" dirty="0" smtClean="0">
                <a:latin typeface="Arial" charset="0"/>
                <a:cs typeface="Arial" charset="0"/>
              </a:rPr>
              <a:t>Dealing with signed integers</a:t>
            </a:r>
          </a:p>
        </p:txBody>
      </p:sp>
      <p:sp>
        <p:nvSpPr>
          <p:cNvPr id="348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Our mapping function could be implemented as follows:</a:t>
            </a:r>
          </a:p>
          <a:p>
            <a:pPr>
              <a:buFontTx/>
              <a:buNone/>
            </a:pPr>
            <a:r>
              <a:rPr lang="en-US" altLang="en-US" sz="1600" smtClean="0">
                <a:latin typeface="Consolas" pitchFamily="49" charset="0"/>
                <a:cs typeface="Arial" charset="0"/>
              </a:rPr>
              <a:t>		int hash_M( int n, int M ) {</a:t>
            </a:r>
          </a:p>
          <a:p>
            <a:pPr>
              <a:buFontTx/>
              <a:buNone/>
            </a:pPr>
            <a:r>
              <a:rPr lang="en-US" altLang="en-US" sz="1600" smtClean="0">
                <a:latin typeface="Consolas" pitchFamily="49" charset="0"/>
                <a:cs typeface="Arial" charset="0"/>
              </a:rPr>
              <a:t>		    int hash_value = n % M;</a:t>
            </a:r>
          </a:p>
          <a:p>
            <a:pPr>
              <a:buFontTx/>
              <a:buNone/>
            </a:pPr>
            <a:r>
              <a:rPr lang="en-US" altLang="en-US" sz="1600" smtClean="0">
                <a:latin typeface="Consolas" pitchFamily="49" charset="0"/>
                <a:cs typeface="Arial" charset="0"/>
              </a:rPr>
              <a:t>		    return (hash_value &gt;= 0) ? hash_value : hash_value + M;</a:t>
            </a:r>
          </a:p>
          <a:p>
            <a:pPr>
              <a:buFontTx/>
              <a:buNone/>
            </a:pPr>
            <a:r>
              <a:rPr lang="en-US" altLang="en-US" sz="1600" smtClean="0">
                <a:latin typeface="Consolas" pitchFamily="49" charset="0"/>
                <a:cs typeface="Arial" charset="0"/>
              </a:rPr>
              <a:t>		}</a:t>
            </a:r>
          </a:p>
          <a:p>
            <a:pPr>
              <a:buFontTx/>
              <a:buNone/>
            </a:pPr>
            <a:endParaRPr lang="en-US" altLang="en-US" smtClean="0">
              <a:latin typeface="Arial" charset="0"/>
              <a:cs typeface="Arial" charset="0"/>
            </a:endParaRPr>
          </a:p>
        </p:txBody>
      </p:sp>
      <p:sp>
        <p:nvSpPr>
          <p:cNvPr id="34820"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9.3.4</a:t>
            </a:r>
            <a:endParaRPr lang="en-CA" altLang="en-US" dirty="0"/>
          </a:p>
        </p:txBody>
      </p:sp>
    </p:spTree>
    <p:extLst>
      <p:ext uri="{BB962C8B-B14F-4D97-AF65-F5344CB8AC3E}">
        <p14:creationId xmlns:p14="http://schemas.microsoft.com/office/powerpoint/2010/main" val="4967712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ltLang="en-US" dirty="0" smtClean="0">
                <a:latin typeface="Arial" charset="0"/>
                <a:cs typeface="Arial" charset="0"/>
              </a:rPr>
              <a:t>Dealing with signed integers</a:t>
            </a:r>
          </a:p>
        </p:txBody>
      </p:sp>
      <p:sp>
        <p:nvSpPr>
          <p:cNvPr id="358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Why </a:t>
            </a:r>
            <a:r>
              <a:rPr lang="en-US" altLang="en-US" smtClean="0">
                <a:latin typeface="Consolas" pitchFamily="49" charset="0"/>
                <a:cs typeface="Arial" charset="0"/>
              </a:rPr>
              <a:t>+ M</a:t>
            </a:r>
            <a:r>
              <a:rPr lang="en-US" altLang="en-US" smtClean="0">
                <a:latin typeface="Arial" charset="0"/>
                <a:cs typeface="Arial" charset="0"/>
              </a:rPr>
              <a:t> and not </a:t>
            </a:r>
            <a:r>
              <a:rPr lang="en-US" altLang="en-US" smtClean="0">
                <a:latin typeface="Consolas" pitchFamily="49" charset="0"/>
                <a:cs typeface="Arial" charset="0"/>
              </a:rPr>
              <a:t>std::abs( M )</a:t>
            </a:r>
            <a:r>
              <a:rPr lang="en-US" altLang="en-US" smtClean="0">
                <a:latin typeface="Arial" charset="0"/>
                <a:cs typeface="Arial" charset="0"/>
              </a:rPr>
              <a:t>?</a:t>
            </a:r>
          </a:p>
          <a:p>
            <a:pPr lvl="1"/>
            <a:r>
              <a:rPr lang="en-US" altLang="en-US" smtClean="0">
                <a:latin typeface="Arial" charset="0"/>
                <a:cs typeface="Arial" charset="0"/>
              </a:rPr>
              <a:t>First, adding results in periodicity:</a:t>
            </a:r>
          </a:p>
          <a:p>
            <a:endParaRPr lang="en-US" altLang="en-US" smtClean="0">
              <a:latin typeface="Arial" charset="0"/>
              <a:cs typeface="Arial" charset="0"/>
            </a:endParaRPr>
          </a:p>
          <a:p>
            <a:endParaRPr lang="en-US" altLang="en-US" smtClean="0">
              <a:latin typeface="Arial" charset="0"/>
              <a:cs typeface="Arial" charset="0"/>
            </a:endParaRPr>
          </a:p>
          <a:p>
            <a:endParaRPr lang="en-US" altLang="en-US" smtClean="0">
              <a:latin typeface="Arial" charset="0"/>
              <a:cs typeface="Arial" charset="0"/>
            </a:endParaRPr>
          </a:p>
          <a:p>
            <a:endParaRPr lang="en-US" altLang="en-US" smtClean="0">
              <a:latin typeface="Arial" charset="0"/>
              <a:cs typeface="Arial" charset="0"/>
            </a:endParaRPr>
          </a:p>
          <a:p>
            <a:pPr lvl="1"/>
            <a:r>
              <a:rPr lang="en-US" altLang="en-US" smtClean="0">
                <a:latin typeface="Arial" charset="0"/>
                <a:cs typeface="Arial" charset="0"/>
              </a:rPr>
              <a:t>Using the absolute value is not periodic</a:t>
            </a:r>
          </a:p>
        </p:txBody>
      </p:sp>
      <p:pic>
        <p:nvPicPr>
          <p:cNvPr id="35844" name="Picture 2" descr="C:\Users\dwharder\Desktop\x1.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4600" y="4076700"/>
            <a:ext cx="6327775"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5" name="Picture 3" descr="C:\Users\dwharder\Desktop\x2.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4600" y="2276475"/>
            <a:ext cx="6327775"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6"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9.3.4</a:t>
            </a:r>
            <a:endParaRPr lang="en-CA" altLang="en-US" dirty="0"/>
          </a:p>
        </p:txBody>
      </p:sp>
    </p:spTree>
    <p:extLst>
      <p:ext uri="{BB962C8B-B14F-4D97-AF65-F5344CB8AC3E}">
        <p14:creationId xmlns:p14="http://schemas.microsoft.com/office/powerpoint/2010/main" val="24246852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altLang="en-US" dirty="0" smtClean="0">
                <a:latin typeface="Arial" charset="0"/>
                <a:cs typeface="Arial" charset="0"/>
              </a:rPr>
              <a:t>Dealing with signed integers</a:t>
            </a:r>
          </a:p>
        </p:txBody>
      </p:sp>
      <p:sp>
        <p:nvSpPr>
          <p:cNvPr id="3686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Also, not all integers have absolute values:</a:t>
            </a:r>
          </a:p>
          <a:p>
            <a:pPr>
              <a:buFontTx/>
              <a:buNone/>
            </a:pPr>
            <a:r>
              <a:rPr lang="en-US" altLang="en-US" sz="1600" b="1" smtClean="0">
                <a:latin typeface="Consolas" pitchFamily="49" charset="0"/>
                <a:cs typeface="Arial" charset="0"/>
              </a:rPr>
              <a:t>		</a:t>
            </a:r>
            <a:r>
              <a:rPr lang="en-US" altLang="en-US" sz="1600" smtClean="0">
                <a:latin typeface="Consolas" pitchFamily="49" charset="0"/>
                <a:cs typeface="Arial" charset="0"/>
              </a:rPr>
              <a:t>int main() {</a:t>
            </a:r>
          </a:p>
          <a:p>
            <a:pPr>
              <a:buFontTx/>
              <a:buNone/>
            </a:pPr>
            <a:r>
              <a:rPr lang="en-US" altLang="en-US" sz="1600" smtClean="0">
                <a:latin typeface="Consolas" pitchFamily="49" charset="0"/>
                <a:cs typeface="Arial" charset="0"/>
              </a:rPr>
              <a:t>		    int n1 = -2147483648;  // -2^31</a:t>
            </a:r>
          </a:p>
          <a:p>
            <a:pPr>
              <a:buFontTx/>
              <a:buNone/>
            </a:pPr>
            <a:r>
              <a:rPr lang="en-US" altLang="en-US" sz="1600" smtClean="0">
                <a:latin typeface="Consolas" pitchFamily="49" charset="0"/>
                <a:cs typeface="Arial" charset="0"/>
              </a:rPr>
              <a:t>		    int n2 = -2147483647;  // -(2^31 – 1)</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cout &lt;&lt; std::abs( n1 ) &lt;&lt; endl;</a:t>
            </a:r>
          </a:p>
          <a:p>
            <a:pPr>
              <a:buFontTx/>
              <a:buNone/>
            </a:pPr>
            <a:r>
              <a:rPr lang="en-US" altLang="en-US" sz="1600" smtClean="0">
                <a:latin typeface="Consolas" pitchFamily="49" charset="0"/>
                <a:cs typeface="Arial" charset="0"/>
              </a:rPr>
              <a:t>			cout &lt;&lt; std::abs( n2 ) &lt;&lt; endl;</a:t>
            </a:r>
          </a:p>
          <a:p>
            <a:pPr>
              <a:buFontTx/>
              <a:buNone/>
            </a:pPr>
            <a:r>
              <a:rPr lang="en-US" altLang="en-US" sz="1600" smtClean="0">
                <a:latin typeface="Consolas" pitchFamily="49" charset="0"/>
                <a:cs typeface="Arial" charset="0"/>
              </a:rPr>
              <a:t>	</a:t>
            </a:r>
          </a:p>
          <a:p>
            <a:pPr>
              <a:buFontTx/>
              <a:buNone/>
            </a:pPr>
            <a:r>
              <a:rPr lang="en-US" altLang="en-US" sz="1600" smtClean="0">
                <a:latin typeface="Consolas" pitchFamily="49" charset="0"/>
                <a:cs typeface="Arial" charset="0"/>
              </a:rPr>
              <a:t>		    return 0;</a:t>
            </a:r>
          </a:p>
          <a:p>
            <a:pPr>
              <a:buFontTx/>
              <a:buNone/>
            </a:pPr>
            <a:r>
              <a:rPr lang="en-US" altLang="en-US" sz="1600" smtClean="0">
                <a:latin typeface="Consolas" pitchFamily="49" charset="0"/>
                <a:cs typeface="Arial" charset="0"/>
              </a:rPr>
              <a:t>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output is:</a:t>
            </a:r>
          </a:p>
          <a:p>
            <a:pPr>
              <a:buFontTx/>
              <a:buNone/>
            </a:pPr>
            <a:r>
              <a:rPr lang="en-US" altLang="en-US" sz="1600" b="1" smtClean="0">
                <a:latin typeface="Consolas" pitchFamily="49" charset="0"/>
                <a:cs typeface="Arial" charset="0"/>
              </a:rPr>
              <a:t>		</a:t>
            </a:r>
            <a:r>
              <a:rPr lang="en-US" altLang="en-US" sz="1600" smtClean="0">
                <a:latin typeface="Consolas" pitchFamily="49" charset="0"/>
                <a:cs typeface="Arial" charset="0"/>
              </a:rPr>
              <a:t>-2147483648</a:t>
            </a:r>
          </a:p>
          <a:p>
            <a:pPr>
              <a:buFontTx/>
              <a:buNone/>
            </a:pPr>
            <a:r>
              <a:rPr lang="en-US" altLang="en-US" sz="1600" smtClean="0">
                <a:latin typeface="Consolas" pitchFamily="49" charset="0"/>
                <a:cs typeface="Arial" charset="0"/>
              </a:rPr>
              <a:t>	    	 2147483647</a:t>
            </a:r>
          </a:p>
          <a:p>
            <a:pPr>
              <a:buFontTx/>
              <a:buNone/>
            </a:pPr>
            <a:endParaRPr lang="en-US" altLang="en-US" smtClean="0">
              <a:latin typeface="Arial" charset="0"/>
              <a:cs typeface="Arial" charset="0"/>
            </a:endParaRPr>
          </a:p>
        </p:txBody>
      </p:sp>
      <p:sp>
        <p:nvSpPr>
          <p:cNvPr id="36868"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9.3.4</a:t>
            </a:r>
            <a:endParaRPr lang="en-CA" altLang="en-US" dirty="0"/>
          </a:p>
        </p:txBody>
      </p:sp>
    </p:spTree>
    <p:extLst>
      <p:ext uri="{BB962C8B-B14F-4D97-AF65-F5344CB8AC3E}">
        <p14:creationId xmlns:p14="http://schemas.microsoft.com/office/powerpoint/2010/main" val="17545818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378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This topic covered next step in creating a hash value:</a:t>
            </a:r>
          </a:p>
          <a:p>
            <a:pPr lvl="1"/>
            <a:r>
              <a:rPr lang="en-US" altLang="en-US" smtClean="0">
                <a:latin typeface="Arial" charset="0"/>
                <a:cs typeface="Arial" charset="0"/>
              </a:rPr>
              <a:t>Taking a 32-bit number and mapping it down to </a:t>
            </a:r>
            <a:r>
              <a:rPr lang="en-US" altLang="en-US" smtClean="0">
                <a:latin typeface="Times New Roman" pitchFamily="18" charset="0"/>
                <a:cs typeface="Times New Roman" pitchFamily="18" charset="0"/>
              </a:rPr>
              <a:t>0, …, </a:t>
            </a:r>
            <a:r>
              <a:rPr lang="en-US" altLang="en-US" i="1" smtClean="0">
                <a:latin typeface="Times New Roman" pitchFamily="18" charset="0"/>
                <a:cs typeface="Times New Roman" pitchFamily="18" charset="0"/>
              </a:rPr>
              <a:t>M</a:t>
            </a:r>
            <a:r>
              <a:rPr lang="en-US" altLang="en-US" smtClean="0">
                <a:latin typeface="Times New Roman" pitchFamily="18" charset="0"/>
                <a:cs typeface="Times New Roman" pitchFamily="18" charset="0"/>
              </a:rPr>
              <a:t> – 1</a:t>
            </a:r>
          </a:p>
          <a:p>
            <a:pPr lvl="1"/>
            <a:r>
              <a:rPr lang="en-US" altLang="en-US" smtClean="0">
                <a:latin typeface="Arial" charset="0"/>
                <a:cs typeface="Arial" charset="0"/>
              </a:rPr>
              <a:t>One can use the modulus; however, using the middle </a:t>
            </a:r>
            <a:r>
              <a:rPr lang="en-US" altLang="en-US" i="1" smtClean="0">
                <a:latin typeface="Times New Roman" pitchFamily="18" charset="0"/>
                <a:cs typeface="Times New Roman" pitchFamily="18" charset="0"/>
              </a:rPr>
              <a:t>m</a:t>
            </a:r>
            <a:r>
              <a:rPr lang="en-US" altLang="en-US" smtClean="0">
                <a:latin typeface="Arial" charset="0"/>
                <a:cs typeface="Arial" charset="0"/>
              </a:rPr>
              <a:t> bits of the number times a large prime avoids some weaknesses of the modulus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must now deal with </a:t>
            </a:r>
            <a:r>
              <a:rPr lang="en-US" altLang="en-US" i="1" smtClean="0">
                <a:latin typeface="Arial" charset="0"/>
                <a:cs typeface="Arial" charset="0"/>
              </a:rPr>
              <a:t>collisions</a:t>
            </a:r>
            <a:r>
              <a:rPr lang="en-US" altLang="en-US" smtClean="0">
                <a:latin typeface="Arial" charset="0"/>
                <a:cs typeface="Arial" charset="0"/>
              </a:rPr>
              <a:t>: the reality that two objects may hash to the same value</a:t>
            </a:r>
          </a:p>
        </p:txBody>
      </p:sp>
    </p:spTree>
    <p:extLst>
      <p:ext uri="{BB962C8B-B14F-4D97-AF65-F5344CB8AC3E}">
        <p14:creationId xmlns:p14="http://schemas.microsoft.com/office/powerpoint/2010/main" val="16169309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http://en.wikipedia.org/wiki/Hash_function</a:t>
            </a:r>
            <a:r>
              <a:rPr lang="en-US" sz="1400" dirty="0" smtClean="0">
                <a:latin typeface="Arial" charset="0"/>
                <a:cs typeface="Arial" charset="0"/>
              </a:rPr>
              <a:t/>
            </a:r>
            <a:br>
              <a:rPr lang="en-US" sz="1400" dirty="0" smtClean="0">
                <a:latin typeface="Arial" charset="0"/>
                <a:cs typeface="Arial" charset="0"/>
              </a:rPr>
            </a:br>
            <a:r>
              <a:rPr lang="en-US" sz="1400" dirty="0" smtClean="0">
                <a:latin typeface="Arial" charset="0"/>
                <a:cs typeface="Arial" charset="0"/>
              </a:rPr>
              <a:t>	</a:t>
            </a:r>
          </a:p>
          <a:p>
            <a:pPr marL="533400" indent="-533400">
              <a:buNone/>
            </a:pPr>
            <a:r>
              <a:rPr lang="en-US" altLang="en-US" sz="1400" dirty="0">
                <a:latin typeface="Arial" charset="0"/>
                <a:cs typeface="Arial" charset="0"/>
              </a:rPr>
              <a:t>[1]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a:t>
            </a:r>
            <a:r>
              <a:rPr lang="en-US" altLang="en-US" sz="1400" dirty="0" smtClean="0">
                <a:latin typeface="Arial" charset="0"/>
                <a:cs typeface="Arial" charset="0"/>
              </a:rPr>
              <a:t>1990.</a:t>
            </a:r>
          </a:p>
          <a:p>
            <a:pPr marL="533400" indent="-533400">
              <a:buNone/>
            </a:pPr>
            <a:r>
              <a:rPr lang="en-US" altLang="en-US" sz="1400" dirty="0" smtClean="0">
                <a:latin typeface="Arial" charset="0"/>
                <a:cs typeface="Arial" charset="0"/>
              </a:rPr>
              <a:t>[2</a:t>
            </a:r>
            <a:r>
              <a:rPr lang="en-US" altLang="en-US" sz="1400" dirty="0">
                <a:latin typeface="Arial" charset="0"/>
                <a:cs typeface="Arial" charset="0"/>
              </a:rPr>
              <a:t>]	Weiss, Data Structures and Algorithm Analysis in C++, 3</a:t>
            </a:r>
            <a:r>
              <a:rPr lang="en-US" altLang="en-US" sz="1400" baseline="30000" dirty="0">
                <a:latin typeface="Arial" charset="0"/>
                <a:cs typeface="Arial" charset="0"/>
              </a:rPr>
              <a:t>rd</a:t>
            </a:r>
            <a:r>
              <a:rPr lang="en-US" altLang="en-US" sz="1400" dirty="0">
                <a:latin typeface="Arial" charset="0"/>
                <a:cs typeface="Arial" charset="0"/>
              </a:rPr>
              <a:t> Ed., Addison </a:t>
            </a:r>
            <a:r>
              <a:rPr lang="en-US" altLang="en-US" sz="1400" dirty="0" smtClean="0">
                <a:latin typeface="Arial" charset="0"/>
                <a:cs typeface="Arial" charset="0"/>
              </a:rPr>
              <a:t>Wesley.</a:t>
            </a:r>
            <a:endParaRPr lang="en-US" altLang="en-US" sz="1400" dirty="0">
              <a:latin typeface="Arial" charset="0"/>
              <a:cs typeface="Arial" charset="0"/>
            </a:endParaRP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smtClean="0">
                <a:solidFill>
                  <a:srgbClr val="000000"/>
                </a:solidFill>
                <a:latin typeface="Arial" charset="0"/>
                <a:cs typeface="Arial" charset="0"/>
              </a:rPr>
              <a:t>Properties</a:t>
            </a:r>
            <a:endParaRPr lang="en-US" altLang="en-US" smtClean="0">
              <a:latin typeface="Arial" charset="0"/>
              <a:cs typeface="Arial" charset="0"/>
            </a:endParaRPr>
          </a:p>
        </p:txBody>
      </p:sp>
      <p:sp>
        <p:nvSpPr>
          <p:cNvPr id="33075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Necessary properties of this mapping function </a:t>
            </a:r>
            <a:r>
              <a:rPr lang="en-US" altLang="en-US" i="1" dirty="0" err="1" smtClean="0">
                <a:latin typeface="Times New Roman" pitchFamily="18" charset="0"/>
                <a:cs typeface="Times New Roman" pitchFamily="18" charset="0"/>
              </a:rPr>
              <a:t>h</a:t>
            </a:r>
            <a:r>
              <a:rPr lang="en-US" altLang="en-US" i="1" baseline="-25000" dirty="0" err="1" smtClean="0">
                <a:latin typeface="Times New Roman" pitchFamily="18" charset="0"/>
                <a:cs typeface="Times New Roman" pitchFamily="18" charset="0"/>
              </a:rPr>
              <a:t>M</a:t>
            </a:r>
            <a:r>
              <a:rPr lang="en-US" altLang="en-US" dirty="0" smtClean="0">
                <a:latin typeface="Arial" charset="0"/>
                <a:cs typeface="Arial" charset="0"/>
              </a:rPr>
              <a:t> are:</a:t>
            </a:r>
          </a:p>
          <a:p>
            <a:pPr lvl="1">
              <a:buFont typeface="Arial" charset="0"/>
              <a:buNone/>
            </a:pPr>
            <a:r>
              <a:rPr lang="en-US" altLang="en-US" dirty="0" smtClean="0">
                <a:latin typeface="Arial" charset="0"/>
                <a:cs typeface="Arial" charset="0"/>
              </a:rPr>
              <a:t>2a.	Must be fast:  </a:t>
            </a:r>
            <a:r>
              <a:rPr lang="en-US" altLang="en-US" b="1" dirty="0" smtClean="0">
                <a:latin typeface="Symbol" pitchFamily="18" charset="2"/>
                <a:cs typeface="Arial" charset="0"/>
              </a:rPr>
              <a:t>Q</a:t>
            </a:r>
            <a:r>
              <a:rPr lang="en-US" altLang="en-US" dirty="0" smtClean="0">
                <a:latin typeface="Times New Roman" pitchFamily="18" charset="0"/>
                <a:cs typeface="Arial" charset="0"/>
              </a:rPr>
              <a:t>(1)</a:t>
            </a:r>
            <a:endParaRPr lang="en-US" altLang="en-US" dirty="0" smtClean="0">
              <a:latin typeface="Arial" charset="0"/>
              <a:cs typeface="Arial" charset="0"/>
            </a:endParaRPr>
          </a:p>
          <a:p>
            <a:pPr lvl="1">
              <a:buFont typeface="Arial" charset="0"/>
              <a:buNone/>
            </a:pPr>
            <a:r>
              <a:rPr lang="en-US" altLang="en-US" dirty="0" smtClean="0">
                <a:latin typeface="Arial" charset="0"/>
                <a:cs typeface="Arial" charset="0"/>
              </a:rPr>
              <a:t>2b.	The hash value must be </a:t>
            </a:r>
            <a:r>
              <a:rPr lang="en-US" altLang="en-US" i="1" dirty="0" smtClean="0">
                <a:latin typeface="Arial" charset="0"/>
                <a:cs typeface="Arial" charset="0"/>
              </a:rPr>
              <a:t>deterministic</a:t>
            </a:r>
          </a:p>
          <a:p>
            <a:pPr lvl="2"/>
            <a:r>
              <a:rPr lang="en-US" altLang="en-US" dirty="0" smtClean="0">
                <a:latin typeface="Arial" charset="0"/>
                <a:cs typeface="Arial" charset="0"/>
              </a:rPr>
              <a:t>Given </a:t>
            </a:r>
            <a:r>
              <a:rPr lang="en-US" altLang="en-US" i="1" dirty="0" smtClean="0">
                <a:latin typeface="Times New Roman" pitchFamily="18" charset="0"/>
                <a:cs typeface="Times New Roman" pitchFamily="18" charset="0"/>
              </a:rPr>
              <a:t>n</a:t>
            </a:r>
            <a:r>
              <a:rPr lang="en-US" altLang="en-US" dirty="0" smtClean="0">
                <a:latin typeface="Arial" charset="0"/>
                <a:cs typeface="Arial" charset="0"/>
              </a:rPr>
              <a:t> and </a:t>
            </a:r>
            <a:r>
              <a:rPr lang="en-US" altLang="en-US" i="1" dirty="0" smtClean="0">
                <a:latin typeface="Times New Roman" pitchFamily="18" charset="0"/>
                <a:cs typeface="Times New Roman" pitchFamily="18" charset="0"/>
              </a:rPr>
              <a:t>M</a:t>
            </a:r>
            <a:r>
              <a:rPr lang="en-US" altLang="en-US" dirty="0" smtClean="0">
                <a:latin typeface="Arial" charset="0"/>
                <a:cs typeface="Arial" charset="0"/>
              </a:rPr>
              <a:t>, </a:t>
            </a:r>
            <a:r>
              <a:rPr lang="en-US" altLang="en-US" i="1" dirty="0" err="1" smtClean="0">
                <a:latin typeface="Times New Roman" pitchFamily="18" charset="0"/>
                <a:cs typeface="Times New Roman" pitchFamily="18" charset="0"/>
              </a:rPr>
              <a:t>h</a:t>
            </a:r>
            <a:r>
              <a:rPr lang="en-US" altLang="en-US" i="1" baseline="-25000" dirty="0" err="1" smtClean="0">
                <a:latin typeface="Times New Roman" pitchFamily="18" charset="0"/>
                <a:cs typeface="Times New Roman" pitchFamily="18" charset="0"/>
              </a:rPr>
              <a:t>M</a:t>
            </a:r>
            <a:r>
              <a:rPr lang="en-US" altLang="en-US" dirty="0" smtClean="0">
                <a:latin typeface="Times New Roman" pitchFamily="18" charset="0"/>
                <a:cs typeface="Times New Roman" pitchFamily="18" charset="0"/>
              </a:rPr>
              <a:t>(</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a:t>
            </a:r>
            <a:r>
              <a:rPr lang="en-US" altLang="en-US" dirty="0" smtClean="0">
                <a:latin typeface="Arial" charset="0"/>
                <a:cs typeface="Arial" charset="0"/>
              </a:rPr>
              <a:t> must always return the same value</a:t>
            </a:r>
          </a:p>
          <a:p>
            <a:pPr lvl="1">
              <a:buFont typeface="Arial" charset="0"/>
              <a:buNone/>
            </a:pPr>
            <a:r>
              <a:rPr lang="en-US" altLang="en-US" dirty="0" smtClean="0">
                <a:latin typeface="Arial" charset="0"/>
                <a:cs typeface="Arial" charset="0"/>
              </a:rPr>
              <a:t>2c.	If two objects are randomly chosen, there should be only a one-in-</a:t>
            </a:r>
            <a:r>
              <a:rPr lang="en-US" altLang="en-US" i="1" dirty="0" smtClean="0">
                <a:latin typeface="Times New Roman" pitchFamily="18" charset="0"/>
                <a:cs typeface="Times New Roman" pitchFamily="18" charset="0"/>
              </a:rPr>
              <a:t>M</a:t>
            </a:r>
            <a:r>
              <a:rPr lang="en-US" altLang="en-US" dirty="0" smtClean="0">
                <a:latin typeface="Arial" charset="0"/>
                <a:cs typeface="Arial" charset="0"/>
              </a:rPr>
              <a:t> 	chance that they have the same value from </a:t>
            </a:r>
            <a:r>
              <a:rPr lang="en-US" altLang="en-US" dirty="0" smtClean="0">
                <a:latin typeface="Times New Roman" panose="02020603050405020304" pitchFamily="18" charset="0"/>
                <a:cs typeface="Times New Roman" panose="02020603050405020304" pitchFamily="18" charset="0"/>
              </a:rPr>
              <a:t>0</a:t>
            </a:r>
            <a:r>
              <a:rPr lang="en-US" altLang="en-US" dirty="0" smtClean="0">
                <a:latin typeface="Arial" charset="0"/>
                <a:cs typeface="Arial" charset="0"/>
              </a:rPr>
              <a:t> to </a:t>
            </a:r>
            <a:r>
              <a:rPr lang="en-US" altLang="en-US" i="1" dirty="0" smtClean="0">
                <a:latin typeface="Times New Roman" panose="02020603050405020304" pitchFamily="18" charset="0"/>
                <a:cs typeface="Times New Roman" panose="02020603050405020304" pitchFamily="18" charset="0"/>
              </a:rPr>
              <a:t>M</a:t>
            </a:r>
            <a:r>
              <a:rPr lang="en-US" altLang="en-US" dirty="0" smtClean="0">
                <a:latin typeface="Times New Roman" panose="02020603050405020304" pitchFamily="18" charset="0"/>
                <a:cs typeface="Times New Roman" panose="02020603050405020304" pitchFamily="18" charset="0"/>
              </a:rPr>
              <a:t> – 1 </a:t>
            </a:r>
          </a:p>
        </p:txBody>
      </p:sp>
      <p:sp>
        <p:nvSpPr>
          <p:cNvPr id="9220"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9.3.2</a:t>
            </a:r>
            <a:endParaRPr lang="en-CA" altLang="en-US" sz="1800" dirty="0"/>
          </a:p>
        </p:txBody>
      </p:sp>
    </p:spTree>
    <p:extLst>
      <p:ext uri="{BB962C8B-B14F-4D97-AF65-F5344CB8AC3E}">
        <p14:creationId xmlns:p14="http://schemas.microsoft.com/office/powerpoint/2010/main" val="35454792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075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0755">
                                            <p:txEl>
                                              <p:pRg st="3" end="3"/>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3307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dirty="0" smtClean="0">
                <a:latin typeface="Arial" charset="0"/>
                <a:cs typeface="Arial" charset="0"/>
              </a:rPr>
              <a:t>Modulus operator</a:t>
            </a:r>
          </a:p>
        </p:txBody>
      </p:sp>
      <p:sp>
        <p:nvSpPr>
          <p:cNvPr id="717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Easiest method:  return the value modulus </a:t>
            </a:r>
            <a:r>
              <a:rPr lang="en-US" altLang="en-US" i="1" dirty="0" smtClean="0">
                <a:latin typeface="Times New Roman" pitchFamily="18" charset="0"/>
                <a:cs typeface="Arial" charset="0"/>
              </a:rPr>
              <a:t>M</a:t>
            </a:r>
            <a:endParaRPr lang="en-US" altLang="en-US" dirty="0" smtClean="0">
              <a:latin typeface="Arial" charset="0"/>
              <a:cs typeface="Arial" charset="0"/>
            </a:endParaRPr>
          </a:p>
          <a:p>
            <a:pPr>
              <a:buFontTx/>
              <a:buNone/>
            </a:pPr>
            <a:endParaRPr lang="en-US" altLang="en-US" sz="1800" b="1" dirty="0" smtClean="0">
              <a:latin typeface="Consolas" pitchFamily="49" charset="0"/>
              <a:cs typeface="Arial" charset="0"/>
            </a:endParaRPr>
          </a:p>
          <a:p>
            <a:pPr lvl="1">
              <a:buFontTx/>
              <a:buNone/>
            </a:pPr>
            <a:r>
              <a:rPr lang="en-US" altLang="en-US" sz="1600" b="1" dirty="0" smtClean="0">
                <a:latin typeface="Consolas" pitchFamily="49" charset="0"/>
                <a:cs typeface="Arial" charset="0"/>
              </a:rPr>
              <a:t>	</a:t>
            </a:r>
            <a:r>
              <a:rPr lang="en-US" altLang="en-US" sz="1600" dirty="0" smtClean="0">
                <a:latin typeface="Consolas" pitchFamily="49" charset="0"/>
                <a:cs typeface="Arial" charset="0"/>
              </a:rPr>
              <a:t>unsigned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hash_M</a:t>
            </a:r>
            <a:r>
              <a:rPr lang="en-US" altLang="en-US" sz="1600" dirty="0" smtClean="0">
                <a:latin typeface="Consolas" pitchFamily="49" charset="0"/>
                <a:cs typeface="Arial" charset="0"/>
              </a:rPr>
              <a:t>( unsigned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n, unsigned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M ) {</a:t>
            </a:r>
          </a:p>
          <a:p>
            <a:pPr lvl="1">
              <a:buFontTx/>
              <a:buNone/>
            </a:pPr>
            <a:r>
              <a:rPr lang="en-US" altLang="en-US" sz="1600" dirty="0" smtClean="0">
                <a:latin typeface="Consolas" pitchFamily="49" charset="0"/>
                <a:cs typeface="Arial" charset="0"/>
              </a:rPr>
              <a:t>	    return n % M;</a:t>
            </a:r>
          </a:p>
          <a:p>
            <a:pPr lvl="1">
              <a:buFontTx/>
              <a:buNone/>
            </a:pPr>
            <a:r>
              <a:rPr lang="en-US" altLang="en-US" sz="1600" dirty="0" smtClean="0">
                <a:latin typeface="Consolas" pitchFamily="49" charset="0"/>
                <a:cs typeface="Arial" charset="0"/>
              </a:rPr>
              <a:t>	}</a:t>
            </a:r>
          </a:p>
          <a:p>
            <a:pPr lvl="1">
              <a:buFontTx/>
              <a:buNone/>
            </a:pPr>
            <a:endParaRPr lang="en-US" altLang="en-US" sz="1600" dirty="0">
              <a:latin typeface="Consolas" pitchFamily="49" charset="0"/>
              <a:cs typeface="Arial" charset="0"/>
            </a:endParaRPr>
          </a:p>
          <a:p>
            <a:pPr>
              <a:buNone/>
            </a:pPr>
            <a:r>
              <a:rPr lang="en-US" altLang="en-US" dirty="0">
                <a:latin typeface="Arial" charset="0"/>
                <a:cs typeface="Arial" charset="0"/>
              </a:rPr>
              <a:t>	</a:t>
            </a:r>
            <a:r>
              <a:rPr lang="en-US" altLang="en-US" dirty="0" smtClean="0">
                <a:latin typeface="Arial" charset="0"/>
                <a:cs typeface="Arial" charset="0"/>
              </a:rPr>
              <a:t>Unfortunately</a:t>
            </a:r>
            <a:r>
              <a:rPr lang="en-US" altLang="en-US" dirty="0">
                <a:latin typeface="Arial" charset="0"/>
                <a:cs typeface="Arial" charset="0"/>
              </a:rPr>
              <a:t>, calculating the </a:t>
            </a:r>
            <a:r>
              <a:rPr lang="en-US" altLang="en-US" dirty="0" smtClean="0">
                <a:latin typeface="Arial" charset="0"/>
                <a:cs typeface="Arial" charset="0"/>
              </a:rPr>
              <a:t>modulus </a:t>
            </a:r>
            <a:r>
              <a:rPr lang="en-US" altLang="en-US" dirty="0">
                <a:latin typeface="Arial" charset="0"/>
                <a:cs typeface="Arial" charset="0"/>
              </a:rPr>
              <a:t>(or remainder) is expensive</a:t>
            </a:r>
          </a:p>
          <a:p>
            <a:pPr lvl="1"/>
            <a:r>
              <a:rPr lang="en-US" altLang="en-US" dirty="0" smtClean="0">
                <a:latin typeface="Arial" charset="0"/>
                <a:cs typeface="Arial" charset="0"/>
              </a:rPr>
              <a:t>We can simplify this if </a:t>
            </a:r>
            <a:r>
              <a:rPr lang="en-US" altLang="en-US" i="1" dirty="0" smtClean="0">
                <a:latin typeface="Times New Roman" pitchFamily="18" charset="0"/>
                <a:cs typeface="Arial" charset="0"/>
              </a:rPr>
              <a:t>M </a:t>
            </a:r>
            <a:r>
              <a:rPr lang="en-US" altLang="en-US" dirty="0">
                <a:latin typeface="Times New Roman" pitchFamily="18" charset="0"/>
                <a:cs typeface="Arial" charset="0"/>
              </a:rPr>
              <a:t>= 2</a:t>
            </a:r>
            <a:r>
              <a:rPr lang="en-US" altLang="en-US" i="1" baseline="30000" dirty="0">
                <a:latin typeface="Times New Roman" pitchFamily="18" charset="0"/>
                <a:cs typeface="Arial" charset="0"/>
              </a:rPr>
              <a:t>m</a:t>
            </a:r>
            <a:r>
              <a:rPr lang="en-US" altLang="en-US" dirty="0">
                <a:latin typeface="Arial" charset="0"/>
                <a:cs typeface="Arial" charset="0"/>
              </a:rPr>
              <a:t> </a:t>
            </a:r>
            <a:endParaRPr lang="en-US" altLang="en-US" dirty="0" smtClean="0">
              <a:latin typeface="Arial" charset="0"/>
              <a:cs typeface="Arial" charset="0"/>
            </a:endParaRPr>
          </a:p>
          <a:p>
            <a:pPr lvl="1"/>
            <a:r>
              <a:rPr lang="en-US" altLang="en-US" dirty="0" smtClean="0">
                <a:latin typeface="Arial" charset="0"/>
                <a:cs typeface="Arial" charset="0"/>
              </a:rPr>
              <a:t>We can use logic operations</a:t>
            </a:r>
          </a:p>
          <a:p>
            <a:pPr lvl="2"/>
            <a:r>
              <a:rPr lang="en-US" altLang="en-US" dirty="0" smtClean="0">
                <a:latin typeface="Arial" charset="0"/>
                <a:cs typeface="Arial" charset="0"/>
              </a:rPr>
              <a:t>We will review bitwise operations:  left and right shift and bit-wise and</a:t>
            </a:r>
            <a:endParaRPr lang="en-US" altLang="en-US" dirty="0">
              <a:latin typeface="Arial" charset="0"/>
              <a:cs typeface="Arial" charset="0"/>
            </a:endParaRPr>
          </a:p>
          <a:p>
            <a:pPr lvl="2"/>
            <a:endParaRPr lang="en-US" altLang="en-US" dirty="0">
              <a:latin typeface="Arial" charset="0"/>
              <a:cs typeface="Arial" charset="0"/>
            </a:endParaRPr>
          </a:p>
          <a:p>
            <a:pPr lvl="1">
              <a:buFontTx/>
              <a:buNone/>
            </a:pPr>
            <a:endParaRPr lang="en-US" altLang="en-US" sz="1600" dirty="0" smtClean="0">
              <a:latin typeface="Consolas" pitchFamily="49" charset="0"/>
              <a:cs typeface="Arial" charset="0"/>
            </a:endParaRPr>
          </a:p>
        </p:txBody>
      </p:sp>
      <p:sp>
        <p:nvSpPr>
          <p:cNvPr id="7172"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a:t>
            </a:r>
            <a:endParaRPr lang="en-CA" altLang="en-US" dirty="0"/>
          </a:p>
        </p:txBody>
      </p:sp>
    </p:spTree>
    <p:extLst>
      <p:ext uri="{BB962C8B-B14F-4D97-AF65-F5344CB8AC3E}">
        <p14:creationId xmlns:p14="http://schemas.microsoft.com/office/powerpoint/2010/main" val="5339387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dirty="0" smtClean="0">
                <a:latin typeface="Arial" charset="0"/>
                <a:cs typeface="Arial" charset="0"/>
              </a:rPr>
              <a:t>The bitwise operators:  </a:t>
            </a:r>
            <a:r>
              <a:rPr lang="en-US" altLang="en-US" dirty="0" smtClean="0">
                <a:latin typeface="Consolas" pitchFamily="49" charset="0"/>
                <a:cs typeface="Arial" charset="0"/>
              </a:rPr>
              <a:t>&amp; &lt;&lt; &gt;&gt;</a:t>
            </a:r>
          </a:p>
        </p:txBody>
      </p:sp>
      <p:sp>
        <p:nvSpPr>
          <p:cNvPr id="92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Suppose I want to calculate</a:t>
            </a:r>
          </a:p>
          <a:p>
            <a:pPr algn="ctr">
              <a:buFontTx/>
              <a:buNone/>
            </a:pPr>
            <a:r>
              <a:rPr lang="en-US" altLang="en-US" smtClean="0">
                <a:latin typeface="Arial" charset="0"/>
                <a:cs typeface="Arial" charset="0"/>
              </a:rPr>
              <a:t>	</a:t>
            </a:r>
            <a:r>
              <a:rPr lang="en-US" altLang="en-US" smtClean="0">
                <a:latin typeface="Consolas" pitchFamily="49" charset="0"/>
                <a:cs typeface="Arial" charset="0"/>
              </a:rPr>
              <a:t>7985325 % 100</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modulo is a power of ten:  </a:t>
            </a:r>
            <a:r>
              <a:rPr lang="en-US" altLang="en-US" smtClean="0">
                <a:latin typeface="Times New Roman" pitchFamily="18" charset="0"/>
                <a:cs typeface="Arial" charset="0"/>
              </a:rPr>
              <a:t>100 = 10</a:t>
            </a:r>
            <a:r>
              <a:rPr lang="en-US" altLang="en-US" baseline="30000" smtClean="0">
                <a:solidFill>
                  <a:srgbClr val="FF0000"/>
                </a:solidFill>
                <a:latin typeface="Times New Roman" pitchFamily="18" charset="0"/>
                <a:cs typeface="Arial" charset="0"/>
              </a:rPr>
              <a:t>2</a:t>
            </a:r>
            <a:endParaRPr lang="en-US" altLang="en-US" smtClean="0">
              <a:solidFill>
                <a:srgbClr val="FF0000"/>
              </a:solidFill>
              <a:latin typeface="Times New Roman" pitchFamily="18" charset="0"/>
              <a:cs typeface="Arial" charset="0"/>
            </a:endParaRPr>
          </a:p>
          <a:p>
            <a:pPr lvl="1"/>
            <a:r>
              <a:rPr lang="en-US" altLang="en-US" smtClean="0">
                <a:latin typeface="Arial" charset="0"/>
                <a:cs typeface="Arial" charset="0"/>
              </a:rPr>
              <a:t>In this case, take the last </a:t>
            </a:r>
            <a:r>
              <a:rPr lang="en-US" altLang="en-US" smtClean="0">
                <a:solidFill>
                  <a:srgbClr val="FF0000"/>
                </a:solidFill>
                <a:latin typeface="Arial" charset="0"/>
                <a:cs typeface="Arial" charset="0"/>
              </a:rPr>
              <a:t>two</a:t>
            </a:r>
            <a:r>
              <a:rPr lang="en-US" altLang="en-US" smtClean="0">
                <a:latin typeface="Arial" charset="0"/>
                <a:cs typeface="Arial" charset="0"/>
              </a:rPr>
              <a:t> decimal digits:  </a:t>
            </a:r>
            <a:r>
              <a:rPr lang="en-US" altLang="en-US" smtClean="0">
                <a:latin typeface="Consolas" pitchFamily="49" charset="0"/>
                <a:cs typeface="Arial" charset="0"/>
              </a:rPr>
              <a:t>25</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Similarly, </a:t>
            </a:r>
            <a:r>
              <a:rPr lang="en-US" altLang="en-US" smtClean="0">
                <a:latin typeface="Consolas" pitchFamily="49" charset="0"/>
                <a:cs typeface="Arial" charset="0"/>
              </a:rPr>
              <a:t>7985325 % 10</a:t>
            </a:r>
            <a:r>
              <a:rPr lang="en-US" altLang="en-US" baseline="30000" smtClean="0">
                <a:solidFill>
                  <a:schemeClr val="hlink"/>
                </a:solidFill>
                <a:latin typeface="Consolas" pitchFamily="49" charset="0"/>
                <a:cs typeface="Arial" charset="0"/>
              </a:rPr>
              <a:t>3</a:t>
            </a:r>
            <a:r>
              <a:rPr lang="en-US" altLang="en-US" smtClean="0">
                <a:latin typeface="Consolas" pitchFamily="49" charset="0"/>
                <a:cs typeface="Arial" charset="0"/>
              </a:rPr>
              <a:t> = 325</a:t>
            </a:r>
            <a:endParaRPr lang="en-US" altLang="en-US" smtClean="0">
              <a:latin typeface="Arial" charset="0"/>
              <a:cs typeface="Arial" charset="0"/>
            </a:endParaRPr>
          </a:p>
          <a:p>
            <a:pPr lvl="1"/>
            <a:r>
              <a:rPr lang="en-US" altLang="en-US" smtClean="0">
                <a:latin typeface="Arial" charset="0"/>
                <a:cs typeface="Arial" charset="0"/>
              </a:rPr>
              <a:t>We set the appropriate digits to 0:</a:t>
            </a:r>
          </a:p>
          <a:p>
            <a:pPr algn="ctr">
              <a:buFontTx/>
              <a:buNone/>
            </a:pPr>
            <a:r>
              <a:rPr lang="en-US" altLang="en-US" smtClean="0">
                <a:solidFill>
                  <a:srgbClr val="FF0000"/>
                </a:solidFill>
                <a:latin typeface="Times New Roman" pitchFamily="18" charset="0"/>
                <a:cs typeface="Arial" charset="0"/>
              </a:rPr>
              <a:t>00000</a:t>
            </a:r>
            <a:r>
              <a:rPr lang="en-US" altLang="en-US" smtClean="0">
                <a:latin typeface="Times New Roman" pitchFamily="18" charset="0"/>
                <a:cs typeface="Arial" charset="0"/>
              </a:rPr>
              <a:t>25 </a:t>
            </a:r>
            <a:r>
              <a:rPr lang="en-US" altLang="en-US" smtClean="0">
                <a:latin typeface="Arial" charset="0"/>
                <a:cs typeface="Arial" charset="0"/>
              </a:rPr>
              <a:t>and </a:t>
            </a:r>
            <a:r>
              <a:rPr lang="en-US" altLang="en-US" smtClean="0">
                <a:solidFill>
                  <a:schemeClr val="hlink"/>
                </a:solidFill>
                <a:latin typeface="Times New Roman" pitchFamily="18" charset="0"/>
                <a:cs typeface="Arial" charset="0"/>
              </a:rPr>
              <a:t>0000</a:t>
            </a:r>
            <a:r>
              <a:rPr lang="en-US" altLang="en-US" smtClean="0">
                <a:latin typeface="Times New Roman" pitchFamily="18" charset="0"/>
                <a:cs typeface="Arial" charset="0"/>
              </a:rPr>
              <a:t>325 </a:t>
            </a:r>
          </a:p>
        </p:txBody>
      </p:sp>
      <p:sp>
        <p:nvSpPr>
          <p:cNvPr id="9220"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8033336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dirty="0">
                <a:latin typeface="Arial" charset="0"/>
                <a:cs typeface="Arial" charset="0"/>
              </a:rPr>
              <a:t>The bitwise operators:  </a:t>
            </a:r>
            <a:r>
              <a:rPr lang="en-US" altLang="en-US" dirty="0">
                <a:latin typeface="Consolas" pitchFamily="49" charset="0"/>
                <a:cs typeface="Arial" charset="0"/>
              </a:rPr>
              <a:t>&amp; &lt;&lt; &gt;&gt;</a:t>
            </a:r>
            <a:endParaRPr lang="en-US" altLang="en-US" dirty="0" smtClean="0">
              <a:latin typeface="Consolas" pitchFamily="49" charset="0"/>
              <a:cs typeface="Arial" charset="0"/>
            </a:endParaRPr>
          </a:p>
        </p:txBody>
      </p:sp>
      <p:sp>
        <p:nvSpPr>
          <p:cNvPr id="102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same works in base 2:</a:t>
            </a:r>
          </a:p>
          <a:p>
            <a:pPr algn="ctr">
              <a:buFontTx/>
              <a:buNone/>
            </a:pPr>
            <a:r>
              <a:rPr lang="en-US" altLang="en-US" smtClean="0">
                <a:latin typeface="Arial" charset="0"/>
                <a:cs typeface="Arial" charset="0"/>
              </a:rPr>
              <a:t>	</a:t>
            </a:r>
            <a:r>
              <a:rPr lang="en-US" altLang="en-US" smtClean="0">
                <a:latin typeface="Consolas" pitchFamily="49" charset="0"/>
                <a:cs typeface="Arial" charset="0"/>
              </a:rPr>
              <a:t>100011100101</a:t>
            </a:r>
            <a:r>
              <a:rPr lang="en-US" altLang="en-US" baseline="-25000" smtClean="0">
                <a:latin typeface="Consolas" pitchFamily="49" charset="0"/>
                <a:cs typeface="Arial" charset="0"/>
              </a:rPr>
              <a:t>2</a:t>
            </a:r>
            <a:r>
              <a:rPr lang="en-US" altLang="en-US" smtClean="0">
                <a:latin typeface="Consolas" pitchFamily="49" charset="0"/>
                <a:cs typeface="Arial" charset="0"/>
              </a:rPr>
              <a:t> % 10000</a:t>
            </a:r>
            <a:r>
              <a:rPr lang="en-US" altLang="en-US" baseline="-25000" smtClean="0">
                <a:latin typeface="Consolas" pitchFamily="49" charset="0"/>
                <a:cs typeface="Arial" charset="0"/>
              </a:rPr>
              <a:t>2</a:t>
            </a:r>
            <a:endParaRPr lang="en-US" altLang="en-US" smtClean="0">
              <a:latin typeface="Consolas" pitchFamily="49"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modulo is a power of 2:  </a:t>
            </a:r>
            <a:r>
              <a:rPr lang="en-US" altLang="en-US" smtClean="0">
                <a:latin typeface="Times New Roman" pitchFamily="18" charset="0"/>
                <a:cs typeface="Arial" charset="0"/>
              </a:rPr>
              <a:t>10000</a:t>
            </a:r>
            <a:r>
              <a:rPr lang="en-US" altLang="en-US" baseline="-25000" smtClean="0">
                <a:latin typeface="Times New Roman" pitchFamily="18" charset="0"/>
                <a:cs typeface="Arial" charset="0"/>
              </a:rPr>
              <a:t>2</a:t>
            </a:r>
            <a:r>
              <a:rPr lang="en-US" altLang="en-US" smtClean="0">
                <a:latin typeface="Times New Roman" pitchFamily="18" charset="0"/>
                <a:cs typeface="Arial" charset="0"/>
              </a:rPr>
              <a:t> = 2</a:t>
            </a:r>
            <a:r>
              <a:rPr lang="en-US" altLang="en-US" baseline="30000" smtClean="0">
                <a:solidFill>
                  <a:srgbClr val="FF0000"/>
                </a:solidFill>
                <a:latin typeface="Times New Roman" pitchFamily="18" charset="0"/>
                <a:cs typeface="Arial" charset="0"/>
              </a:rPr>
              <a:t>4</a:t>
            </a:r>
            <a:endParaRPr lang="en-US" altLang="en-US" smtClean="0">
              <a:solidFill>
                <a:srgbClr val="FF0000"/>
              </a:solidFill>
              <a:latin typeface="Times New Roman" pitchFamily="18" charset="0"/>
              <a:cs typeface="Arial" charset="0"/>
            </a:endParaRPr>
          </a:p>
          <a:p>
            <a:pPr lvl="1"/>
            <a:r>
              <a:rPr lang="en-US" altLang="en-US" smtClean="0">
                <a:latin typeface="Arial" charset="0"/>
                <a:cs typeface="Arial" charset="0"/>
              </a:rPr>
              <a:t>In this case, take the last </a:t>
            </a:r>
            <a:r>
              <a:rPr lang="en-US" altLang="en-US" smtClean="0">
                <a:solidFill>
                  <a:srgbClr val="FF0000"/>
                </a:solidFill>
                <a:latin typeface="Arial" charset="0"/>
                <a:cs typeface="Arial" charset="0"/>
              </a:rPr>
              <a:t>four</a:t>
            </a:r>
            <a:r>
              <a:rPr lang="en-US" altLang="en-US" smtClean="0">
                <a:latin typeface="Arial" charset="0"/>
                <a:cs typeface="Arial" charset="0"/>
              </a:rPr>
              <a:t> bits:  </a:t>
            </a:r>
            <a:r>
              <a:rPr lang="en-US" altLang="en-US" smtClean="0">
                <a:latin typeface="Consolas" pitchFamily="49" charset="0"/>
                <a:cs typeface="Arial" charset="0"/>
              </a:rPr>
              <a:t>0101</a:t>
            </a:r>
            <a:endParaRPr lang="en-US" altLang="en-US" smtClean="0">
              <a:latin typeface="Times New Roman" pitchFamily="18"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Similarly, </a:t>
            </a:r>
            <a:r>
              <a:rPr lang="en-US" altLang="en-US" smtClean="0">
                <a:latin typeface="Consolas" pitchFamily="49" charset="0"/>
                <a:cs typeface="Arial" charset="0"/>
              </a:rPr>
              <a:t>100011100101</a:t>
            </a:r>
            <a:r>
              <a:rPr lang="en-US" altLang="en-US" baseline="-25000" smtClean="0">
                <a:latin typeface="Consolas" pitchFamily="49" charset="0"/>
                <a:cs typeface="Arial" charset="0"/>
              </a:rPr>
              <a:t>2</a:t>
            </a:r>
            <a:r>
              <a:rPr lang="en-US" altLang="en-US" smtClean="0">
                <a:latin typeface="Consolas" pitchFamily="49" charset="0"/>
                <a:cs typeface="Arial" charset="0"/>
              </a:rPr>
              <a:t> % 1000000</a:t>
            </a:r>
            <a:r>
              <a:rPr lang="en-US" altLang="en-US" baseline="-25000" smtClean="0">
                <a:latin typeface="Consolas" pitchFamily="49" charset="0"/>
                <a:cs typeface="Arial" charset="0"/>
              </a:rPr>
              <a:t>2</a:t>
            </a:r>
            <a:r>
              <a:rPr lang="en-US" altLang="en-US" smtClean="0">
                <a:latin typeface="Consolas" pitchFamily="49" charset="0"/>
                <a:cs typeface="Arial" charset="0"/>
              </a:rPr>
              <a:t> == 100101</a:t>
            </a:r>
            <a:r>
              <a:rPr lang="en-US" altLang="en-US" smtClean="0">
                <a:latin typeface="Arial" charset="0"/>
                <a:cs typeface="Arial" charset="0"/>
              </a:rPr>
              <a:t>,</a:t>
            </a:r>
          </a:p>
          <a:p>
            <a:pPr lvl="1"/>
            <a:r>
              <a:rPr lang="en-US" altLang="en-US" smtClean="0">
                <a:latin typeface="Arial" charset="0"/>
                <a:cs typeface="Arial" charset="0"/>
              </a:rPr>
              <a:t>We set the appropriate digits to 0:</a:t>
            </a:r>
          </a:p>
          <a:p>
            <a:pPr algn="ctr">
              <a:buFontTx/>
              <a:buNone/>
            </a:pPr>
            <a:r>
              <a:rPr lang="en-US" altLang="en-US" smtClean="0">
                <a:solidFill>
                  <a:srgbClr val="FF0000"/>
                </a:solidFill>
                <a:latin typeface="Consolas" pitchFamily="49" charset="0"/>
                <a:cs typeface="Arial" charset="0"/>
              </a:rPr>
              <a:t>00000000</a:t>
            </a:r>
            <a:r>
              <a:rPr lang="en-US" altLang="en-US" smtClean="0">
                <a:latin typeface="Consolas" pitchFamily="49" charset="0"/>
                <a:cs typeface="Arial" charset="0"/>
              </a:rPr>
              <a:t>0101 </a:t>
            </a:r>
            <a:r>
              <a:rPr lang="en-US" altLang="en-US" smtClean="0">
                <a:latin typeface="Arial" charset="0"/>
                <a:cs typeface="Arial" charset="0"/>
              </a:rPr>
              <a:t>and </a:t>
            </a:r>
            <a:r>
              <a:rPr lang="en-US" altLang="en-US" smtClean="0">
                <a:solidFill>
                  <a:srgbClr val="3333CC"/>
                </a:solidFill>
                <a:latin typeface="Consolas" pitchFamily="49" charset="0"/>
                <a:cs typeface="Arial" charset="0"/>
              </a:rPr>
              <a:t>000000</a:t>
            </a:r>
            <a:r>
              <a:rPr lang="en-US" altLang="en-US" smtClean="0">
                <a:latin typeface="Consolas" pitchFamily="49" charset="0"/>
                <a:cs typeface="Arial" charset="0"/>
              </a:rPr>
              <a:t>100101</a:t>
            </a:r>
            <a:endParaRPr lang="en-US" altLang="en-US" smtClean="0">
              <a:latin typeface="Times New Roman" pitchFamily="18" charset="0"/>
              <a:cs typeface="Arial" charset="0"/>
            </a:endParaRPr>
          </a:p>
        </p:txBody>
      </p:sp>
      <p:sp>
        <p:nvSpPr>
          <p:cNvPr id="10244"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34522082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dirty="0">
                <a:latin typeface="Arial" charset="0"/>
                <a:cs typeface="Arial" charset="0"/>
              </a:rPr>
              <a:t>The bitwise operators:  </a:t>
            </a:r>
            <a:r>
              <a:rPr lang="en-US" altLang="en-US" dirty="0">
                <a:latin typeface="Consolas" pitchFamily="49" charset="0"/>
                <a:cs typeface="Arial" charset="0"/>
              </a:rPr>
              <a:t>&amp; &lt;&lt; &gt;&gt;</a:t>
            </a:r>
            <a:endParaRPr lang="en-US" altLang="en-US" dirty="0" smtClean="0">
              <a:latin typeface="Consolas" pitchFamily="49" charset="0"/>
              <a:cs typeface="Arial" charset="0"/>
            </a:endParaRPr>
          </a:p>
        </p:txBody>
      </p:sp>
      <p:sp>
        <p:nvSpPr>
          <p:cNvPr id="1126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To zero all but the last </a:t>
            </a:r>
            <a:r>
              <a:rPr lang="en-US" altLang="en-US" i="1" smtClean="0">
                <a:latin typeface="Times New Roman" pitchFamily="18" charset="0"/>
                <a:cs typeface="Times New Roman" pitchFamily="18" charset="0"/>
              </a:rPr>
              <a:t>n</a:t>
            </a:r>
            <a:r>
              <a:rPr lang="en-US" altLang="en-US" smtClean="0">
                <a:latin typeface="Arial" charset="0"/>
                <a:cs typeface="Arial" charset="0"/>
              </a:rPr>
              <a:t> bits, select the last </a:t>
            </a:r>
            <a:r>
              <a:rPr lang="en-US" altLang="en-US" i="1" smtClean="0">
                <a:latin typeface="Times New Roman" pitchFamily="18" charset="0"/>
                <a:cs typeface="Times New Roman" pitchFamily="18" charset="0"/>
              </a:rPr>
              <a:t>n</a:t>
            </a:r>
            <a:r>
              <a:rPr lang="en-US" altLang="en-US" smtClean="0">
                <a:latin typeface="Arial" charset="0"/>
                <a:cs typeface="Arial" charset="0"/>
              </a:rPr>
              <a:t> bits using </a:t>
            </a:r>
            <a:r>
              <a:rPr lang="en-US" altLang="en-US" i="1" smtClean="0">
                <a:latin typeface="Arial" charset="0"/>
                <a:cs typeface="Arial" charset="0"/>
              </a:rPr>
              <a:t>bitwise and</a:t>
            </a:r>
            <a:r>
              <a:rPr lang="en-US" altLang="en-US" smtClean="0">
                <a:latin typeface="Arial" charset="0"/>
                <a:cs typeface="Arial" charset="0"/>
              </a:rPr>
              <a:t>:</a:t>
            </a:r>
          </a:p>
          <a:p>
            <a:pPr algn="ctr">
              <a:buFont typeface="Arial" charset="0"/>
              <a:buNone/>
            </a:pPr>
            <a:endParaRPr lang="en-US" altLang="en-US" smtClean="0">
              <a:latin typeface="Arial" charset="0"/>
              <a:cs typeface="Arial" charset="0"/>
            </a:endParaRPr>
          </a:p>
          <a:p>
            <a:pPr algn="ctr">
              <a:buFont typeface="Arial" charset="0"/>
              <a:buNone/>
            </a:pPr>
            <a:r>
              <a:rPr lang="en-US" altLang="en-US" smtClean="0">
                <a:latin typeface="Arial" charset="0"/>
                <a:cs typeface="Arial" charset="0"/>
              </a:rPr>
              <a:t>	</a:t>
            </a:r>
            <a:r>
              <a:rPr lang="en-US" altLang="en-US" smtClean="0">
                <a:latin typeface="Consolas" pitchFamily="49" charset="0"/>
                <a:cs typeface="Arial" charset="0"/>
              </a:rPr>
              <a:t>1000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1110</a:t>
            </a:r>
            <a:r>
              <a:rPr lang="en-US" altLang="en-US" sz="900" smtClean="0">
                <a:latin typeface="Consolas" pitchFamily="49" charset="0"/>
                <a:cs typeface="Arial" charset="0"/>
              </a:rPr>
              <a:t> </a:t>
            </a:r>
            <a:r>
              <a:rPr lang="en-US" altLang="en-US" smtClean="0">
                <a:solidFill>
                  <a:srgbClr val="FF0000"/>
                </a:solidFill>
                <a:latin typeface="Consolas" pitchFamily="49" charset="0"/>
                <a:cs typeface="Arial" charset="0"/>
              </a:rPr>
              <a:t>0101</a:t>
            </a:r>
            <a:r>
              <a:rPr lang="en-US" altLang="en-US" baseline="-25000" smtClean="0">
                <a:latin typeface="Consolas" pitchFamily="49" charset="0"/>
                <a:cs typeface="Arial" charset="0"/>
              </a:rPr>
              <a:t>2</a:t>
            </a:r>
            <a:r>
              <a:rPr lang="en-US" altLang="en-US" smtClean="0">
                <a:latin typeface="Consolas" pitchFamily="49" charset="0"/>
                <a:cs typeface="Arial" charset="0"/>
              </a:rPr>
              <a:t> &amp; 0000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0000</a:t>
            </a:r>
            <a:r>
              <a:rPr lang="en-US" altLang="en-US" sz="900" smtClean="0">
                <a:solidFill>
                  <a:srgbClr val="000000"/>
                </a:solidFill>
                <a:latin typeface="Consolas" pitchFamily="49" charset="0"/>
                <a:cs typeface="Arial" charset="0"/>
              </a:rPr>
              <a:t> </a:t>
            </a:r>
            <a:r>
              <a:rPr lang="en-US" altLang="en-US" smtClean="0">
                <a:solidFill>
                  <a:srgbClr val="FF0000"/>
                </a:solidFill>
                <a:latin typeface="Consolas" pitchFamily="49" charset="0"/>
                <a:cs typeface="Arial" charset="0"/>
              </a:rPr>
              <a:t>1111</a:t>
            </a:r>
            <a:r>
              <a:rPr lang="en-US" altLang="en-US" baseline="-25000" smtClean="0">
                <a:latin typeface="Consolas" pitchFamily="49" charset="0"/>
                <a:cs typeface="Arial" charset="0"/>
              </a:rPr>
              <a:t>2 </a:t>
            </a:r>
            <a:r>
              <a:rPr lang="en-CA" altLang="en-US" smtClean="0">
                <a:latin typeface="Arial" charset="0"/>
                <a:cs typeface="Arial" charset="0"/>
              </a:rPr>
              <a:t>→ </a:t>
            </a:r>
            <a:r>
              <a:rPr lang="en-US" altLang="en-US" smtClean="0">
                <a:latin typeface="Consolas" pitchFamily="49" charset="0"/>
                <a:cs typeface="Arial" charset="0"/>
              </a:rPr>
              <a:t>0000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0000</a:t>
            </a:r>
            <a:r>
              <a:rPr lang="en-US" altLang="en-US" sz="900" smtClean="0">
                <a:latin typeface="Consolas" pitchFamily="49" charset="0"/>
                <a:cs typeface="Arial" charset="0"/>
              </a:rPr>
              <a:t> </a:t>
            </a:r>
            <a:r>
              <a:rPr lang="en-US" altLang="en-US" smtClean="0">
                <a:solidFill>
                  <a:srgbClr val="FF0000"/>
                </a:solidFill>
                <a:latin typeface="Consolas" pitchFamily="49" charset="0"/>
                <a:cs typeface="Arial" charset="0"/>
              </a:rPr>
              <a:t>0101</a:t>
            </a:r>
            <a:r>
              <a:rPr lang="en-US" altLang="en-US" baseline="-25000" smtClean="0">
                <a:latin typeface="Consolas" pitchFamily="49" charset="0"/>
                <a:cs typeface="Arial" charset="0"/>
              </a:rPr>
              <a:t>2</a:t>
            </a:r>
          </a:p>
          <a:p>
            <a:pPr algn="ctr">
              <a:buFont typeface="Arial" charset="0"/>
              <a:buNone/>
            </a:pPr>
            <a:r>
              <a:rPr lang="en-US" altLang="en-US" smtClean="0">
                <a:latin typeface="Arial" charset="0"/>
                <a:cs typeface="Arial" charset="0"/>
              </a:rPr>
              <a:t>	</a:t>
            </a:r>
            <a:r>
              <a:rPr lang="en-US" altLang="en-US" smtClean="0">
                <a:latin typeface="Consolas" pitchFamily="49" charset="0"/>
                <a:cs typeface="Arial" charset="0"/>
              </a:rPr>
              <a:t>1000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11</a:t>
            </a:r>
            <a:r>
              <a:rPr lang="en-US" altLang="en-US" smtClean="0">
                <a:solidFill>
                  <a:srgbClr val="3333CC"/>
                </a:solidFill>
                <a:latin typeface="Consolas" pitchFamily="49" charset="0"/>
                <a:cs typeface="Arial" charset="0"/>
              </a:rPr>
              <a:t>10</a:t>
            </a:r>
            <a:r>
              <a:rPr lang="en-US" altLang="en-US" sz="900" smtClean="0">
                <a:solidFill>
                  <a:srgbClr val="3333CC"/>
                </a:solidFill>
                <a:latin typeface="Consolas" pitchFamily="49" charset="0"/>
                <a:cs typeface="Arial" charset="0"/>
              </a:rPr>
              <a:t> </a:t>
            </a:r>
            <a:r>
              <a:rPr lang="en-US" altLang="en-US" smtClean="0">
                <a:solidFill>
                  <a:srgbClr val="3333CC"/>
                </a:solidFill>
                <a:latin typeface="Consolas" pitchFamily="49" charset="0"/>
                <a:cs typeface="Arial" charset="0"/>
              </a:rPr>
              <a:t>0101</a:t>
            </a:r>
            <a:r>
              <a:rPr lang="en-US" altLang="en-US" baseline="-25000" smtClean="0">
                <a:latin typeface="Consolas" pitchFamily="49" charset="0"/>
                <a:cs typeface="Arial" charset="0"/>
              </a:rPr>
              <a:t>2</a:t>
            </a:r>
            <a:r>
              <a:rPr lang="en-US" altLang="en-US" smtClean="0">
                <a:latin typeface="Consolas" pitchFamily="49" charset="0"/>
                <a:cs typeface="Arial" charset="0"/>
              </a:rPr>
              <a:t> &amp; 0000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00</a:t>
            </a:r>
            <a:r>
              <a:rPr lang="en-US" altLang="en-US" smtClean="0">
                <a:solidFill>
                  <a:srgbClr val="3333CC"/>
                </a:solidFill>
                <a:latin typeface="Consolas" pitchFamily="49" charset="0"/>
                <a:cs typeface="Arial" charset="0"/>
              </a:rPr>
              <a:t>11</a:t>
            </a:r>
            <a:r>
              <a:rPr lang="en-US" altLang="en-US" sz="900" smtClean="0">
                <a:solidFill>
                  <a:srgbClr val="3333CC"/>
                </a:solidFill>
                <a:latin typeface="Consolas" pitchFamily="49" charset="0"/>
                <a:cs typeface="Arial" charset="0"/>
              </a:rPr>
              <a:t> </a:t>
            </a:r>
            <a:r>
              <a:rPr lang="en-US" altLang="en-US" smtClean="0">
                <a:solidFill>
                  <a:srgbClr val="3333CC"/>
                </a:solidFill>
                <a:latin typeface="Consolas" pitchFamily="49" charset="0"/>
                <a:cs typeface="Arial" charset="0"/>
              </a:rPr>
              <a:t>1111</a:t>
            </a:r>
            <a:r>
              <a:rPr lang="en-US" altLang="en-US" baseline="-25000" smtClean="0">
                <a:latin typeface="Consolas" pitchFamily="49" charset="0"/>
                <a:cs typeface="Arial" charset="0"/>
              </a:rPr>
              <a:t>2 </a:t>
            </a:r>
            <a:r>
              <a:rPr lang="en-CA" altLang="en-US" smtClean="0">
                <a:latin typeface="Arial" charset="0"/>
                <a:cs typeface="Arial" charset="0"/>
              </a:rPr>
              <a:t>→ </a:t>
            </a:r>
            <a:r>
              <a:rPr lang="en-US" altLang="en-US" smtClean="0">
                <a:latin typeface="Consolas" pitchFamily="49" charset="0"/>
                <a:cs typeface="Arial" charset="0"/>
              </a:rPr>
              <a:t>0000</a:t>
            </a:r>
            <a:r>
              <a:rPr lang="en-US" altLang="en-US" sz="900" smtClean="0">
                <a:solidFill>
                  <a:srgbClr val="000000"/>
                </a:solidFill>
                <a:latin typeface="Consolas" pitchFamily="49" charset="0"/>
                <a:cs typeface="Arial" charset="0"/>
              </a:rPr>
              <a:t> </a:t>
            </a:r>
            <a:r>
              <a:rPr lang="en-US" altLang="en-US" smtClean="0">
                <a:latin typeface="Consolas" pitchFamily="49" charset="0"/>
                <a:cs typeface="Arial" charset="0"/>
              </a:rPr>
              <a:t>00</a:t>
            </a:r>
            <a:r>
              <a:rPr lang="en-US" altLang="en-US" smtClean="0">
                <a:solidFill>
                  <a:srgbClr val="3333CC"/>
                </a:solidFill>
                <a:latin typeface="Consolas" pitchFamily="49" charset="0"/>
                <a:cs typeface="Arial" charset="0"/>
              </a:rPr>
              <a:t>10</a:t>
            </a:r>
            <a:r>
              <a:rPr lang="en-US" altLang="en-US" sz="900" smtClean="0">
                <a:solidFill>
                  <a:srgbClr val="3333CC"/>
                </a:solidFill>
                <a:latin typeface="Consolas" pitchFamily="49" charset="0"/>
                <a:cs typeface="Arial" charset="0"/>
              </a:rPr>
              <a:t> </a:t>
            </a:r>
            <a:r>
              <a:rPr lang="en-US" altLang="en-US" smtClean="0">
                <a:solidFill>
                  <a:srgbClr val="3333CC"/>
                </a:solidFill>
                <a:latin typeface="Consolas" pitchFamily="49" charset="0"/>
                <a:cs typeface="Arial" charset="0"/>
              </a:rPr>
              <a:t>0101</a:t>
            </a:r>
            <a:r>
              <a:rPr lang="en-US" altLang="en-US" baseline="-25000" smtClean="0">
                <a:latin typeface="Consolas" pitchFamily="49" charset="0"/>
                <a:cs typeface="Arial" charset="0"/>
              </a:rPr>
              <a:t>2</a:t>
            </a:r>
            <a:endParaRPr lang="en-US" altLang="en-US" smtClean="0">
              <a:latin typeface="Consolas" pitchFamily="49" charset="0"/>
              <a:cs typeface="Arial" charset="0"/>
            </a:endParaRPr>
          </a:p>
        </p:txBody>
      </p:sp>
      <p:sp>
        <p:nvSpPr>
          <p:cNvPr id="11268"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31240012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dirty="0">
                <a:latin typeface="Arial" charset="0"/>
                <a:cs typeface="Arial" charset="0"/>
              </a:rPr>
              <a:t>The bitwise operators:  </a:t>
            </a:r>
            <a:r>
              <a:rPr lang="en-US" altLang="en-US" dirty="0">
                <a:latin typeface="Consolas" pitchFamily="49" charset="0"/>
                <a:cs typeface="Arial" charset="0"/>
              </a:rPr>
              <a:t>&amp; &lt;&lt; &gt;&gt;</a:t>
            </a:r>
            <a:endParaRPr lang="en-US" altLang="en-US" dirty="0" smtClean="0">
              <a:latin typeface="Consolas" pitchFamily="49" charset="0"/>
              <a:cs typeface="Arial" charset="0"/>
            </a:endParaRP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Similarly, multiplying or dividing by powers of 10 is easy:</a:t>
            </a:r>
          </a:p>
          <a:p>
            <a:pPr algn="ctr">
              <a:buFontTx/>
              <a:buNone/>
            </a:pPr>
            <a:r>
              <a:rPr lang="en-US" altLang="en-US" smtClean="0">
                <a:latin typeface="Arial" charset="0"/>
                <a:cs typeface="Arial" charset="0"/>
              </a:rPr>
              <a:t>	</a:t>
            </a:r>
            <a:r>
              <a:rPr lang="en-US" altLang="en-US" smtClean="0">
                <a:latin typeface="Consolas" pitchFamily="49" charset="0"/>
                <a:cs typeface="Arial" charset="0"/>
              </a:rPr>
              <a:t>7985325 * 100</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multiplier is a power of ten:  </a:t>
            </a:r>
            <a:r>
              <a:rPr lang="en-US" altLang="en-US" smtClean="0">
                <a:latin typeface="Times New Roman" pitchFamily="18" charset="0"/>
                <a:cs typeface="Arial" charset="0"/>
              </a:rPr>
              <a:t>100 = 10</a:t>
            </a:r>
            <a:r>
              <a:rPr lang="en-US" altLang="en-US" baseline="30000" smtClean="0">
                <a:solidFill>
                  <a:srgbClr val="FF0000"/>
                </a:solidFill>
                <a:latin typeface="Times New Roman" pitchFamily="18" charset="0"/>
                <a:cs typeface="Arial" charset="0"/>
              </a:rPr>
              <a:t>2</a:t>
            </a:r>
            <a:endParaRPr lang="en-US" altLang="en-US" smtClean="0">
              <a:solidFill>
                <a:srgbClr val="FF0000"/>
              </a:solidFill>
              <a:latin typeface="Times New Roman" pitchFamily="18" charset="0"/>
              <a:cs typeface="Arial" charset="0"/>
            </a:endParaRPr>
          </a:p>
          <a:p>
            <a:pPr lvl="1"/>
            <a:r>
              <a:rPr lang="en-US" altLang="en-US" smtClean="0">
                <a:latin typeface="Arial" charset="0"/>
                <a:cs typeface="Arial" charset="0"/>
              </a:rPr>
              <a:t>In this case, add </a:t>
            </a:r>
            <a:r>
              <a:rPr lang="en-US" altLang="en-US" smtClean="0">
                <a:solidFill>
                  <a:srgbClr val="FF0000"/>
                </a:solidFill>
                <a:latin typeface="Arial" charset="0"/>
                <a:cs typeface="Arial" charset="0"/>
              </a:rPr>
              <a:t>two</a:t>
            </a:r>
            <a:r>
              <a:rPr lang="en-US" altLang="en-US" smtClean="0">
                <a:latin typeface="Arial" charset="0"/>
                <a:cs typeface="Arial" charset="0"/>
              </a:rPr>
              <a:t> zeros: </a:t>
            </a:r>
            <a:r>
              <a:rPr lang="en-US" altLang="en-US" smtClean="0">
                <a:latin typeface="Consolas" pitchFamily="49" charset="0"/>
                <a:cs typeface="Arial" charset="0"/>
              </a:rPr>
              <a:t>798532500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Similarly, </a:t>
            </a:r>
            <a:r>
              <a:rPr lang="en-US" altLang="en-US" smtClean="0">
                <a:latin typeface="Consolas" pitchFamily="49" charset="0"/>
                <a:cs typeface="Arial" charset="0"/>
              </a:rPr>
              <a:t>7985325 / 10</a:t>
            </a:r>
            <a:r>
              <a:rPr lang="en-US" altLang="en-US" baseline="30000" smtClean="0">
                <a:solidFill>
                  <a:schemeClr val="hlink"/>
                </a:solidFill>
                <a:latin typeface="Consolas" pitchFamily="49" charset="0"/>
                <a:cs typeface="Arial" charset="0"/>
              </a:rPr>
              <a:t>3</a:t>
            </a:r>
            <a:r>
              <a:rPr lang="en-US" altLang="en-US" smtClean="0">
                <a:latin typeface="Consolas" pitchFamily="49" charset="0"/>
                <a:cs typeface="Arial" charset="0"/>
              </a:rPr>
              <a:t> = 7985</a:t>
            </a:r>
            <a:endParaRPr lang="en-US" altLang="en-US" smtClean="0">
              <a:latin typeface="Arial" charset="0"/>
              <a:cs typeface="Arial" charset="0"/>
            </a:endParaRPr>
          </a:p>
          <a:p>
            <a:pPr lvl="1"/>
            <a:r>
              <a:rPr lang="en-US" altLang="en-US" smtClean="0">
                <a:latin typeface="Arial" charset="0"/>
                <a:cs typeface="Arial" charset="0"/>
              </a:rPr>
              <a:t>Just add the appropriate number of zeros or remove the appropriate number of digits</a:t>
            </a:r>
          </a:p>
        </p:txBody>
      </p:sp>
      <p:sp>
        <p:nvSpPr>
          <p:cNvPr id="12292"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9.3.2.1</a:t>
            </a:r>
            <a:endParaRPr lang="en-CA" altLang="en-US" dirty="0"/>
          </a:p>
        </p:txBody>
      </p:sp>
    </p:spTree>
    <p:extLst>
      <p:ext uri="{BB962C8B-B14F-4D97-AF65-F5344CB8AC3E}">
        <p14:creationId xmlns:p14="http://schemas.microsoft.com/office/powerpoint/2010/main" val="3983179982"/>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18422</TotalTime>
  <Words>318</Words>
  <Application>Microsoft Office PowerPoint</Application>
  <PresentationFormat>On-screen Show (4:3)</PresentationFormat>
  <Paragraphs>382</Paragraphs>
  <Slides>34</Slides>
  <Notes>33</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Custom Design</vt:lpstr>
      <vt:lpstr>PowerPoint Presentation</vt:lpstr>
      <vt:lpstr>Outline</vt:lpstr>
      <vt:lpstr>The hash process</vt:lpstr>
      <vt:lpstr>Properties</vt:lpstr>
      <vt:lpstr>Modulus operator</vt:lpstr>
      <vt:lpstr>The bitwise operators:  &amp; &lt;&lt; &gt;&gt;</vt:lpstr>
      <vt:lpstr>The bitwise operators:  &amp; &lt;&lt; &gt;&gt;</vt:lpstr>
      <vt:lpstr>The bitwise operators:  &amp; &lt;&lt; &gt;&gt;</vt:lpstr>
      <vt:lpstr>The bitwise operators:  &amp; &lt;&lt; &gt;&gt;</vt:lpstr>
      <vt:lpstr>The bitwise operators:  &amp; &lt;&lt; &gt;&gt;</vt:lpstr>
      <vt:lpstr>The bitwise operators:  &amp; &lt;&lt; &gt;&gt;</vt:lpstr>
      <vt:lpstr>Modulo a power of two</vt:lpstr>
      <vt:lpstr>Modulo a power of two</vt:lpstr>
      <vt:lpstr>Modulo a power of two</vt:lpstr>
      <vt:lpstr>Multiplication techniques</vt:lpstr>
      <vt:lpstr>Multiplication techniques</vt:lpstr>
      <vt:lpstr>The multiplicative method</vt:lpstr>
      <vt:lpstr>The multiplicative method</vt:lpstr>
      <vt:lpstr>The multiplicative method</vt:lpstr>
      <vt:lpstr>The multiplicative method</vt:lpstr>
      <vt:lpstr>The multiplicative method</vt:lpstr>
      <vt:lpstr>The multiplicative method</vt:lpstr>
      <vt:lpstr>The multiplicative method</vt:lpstr>
      <vt:lpstr>The multiplicative method</vt:lpstr>
      <vt:lpstr>The multiplicative method</vt:lpstr>
      <vt:lpstr>The multiplicative method</vt:lpstr>
      <vt:lpstr>The multiplicative method</vt:lpstr>
      <vt:lpstr>Dealing with signed integers</vt:lpstr>
      <vt:lpstr>Dealing with signed integers</vt:lpstr>
      <vt:lpstr>Dealing with signed integers</vt:lpstr>
      <vt:lpstr>Dealing with signed integers</vt:lpstr>
      <vt:lpstr>Dealing with signed integers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1161</cp:revision>
  <dcterms:created xsi:type="dcterms:W3CDTF">2009-09-11T23:00:44Z</dcterms:created>
  <dcterms:modified xsi:type="dcterms:W3CDTF">2015-03-11T21:07:03Z</dcterms:modified>
</cp:coreProperties>
</file>

<file path=docProps/thumbnail.jpeg>
</file>